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92" r:id="rId3"/>
    <p:sldId id="339" r:id="rId4"/>
    <p:sldId id="624" r:id="rId5"/>
    <p:sldId id="631" r:id="rId6"/>
    <p:sldId id="402" r:id="rId7"/>
    <p:sldId id="619" r:id="rId8"/>
    <p:sldId id="659" r:id="rId9"/>
    <p:sldId id="649" r:id="rId10"/>
    <p:sldId id="650" r:id="rId11"/>
    <p:sldId id="651" r:id="rId12"/>
    <p:sldId id="391" r:id="rId13"/>
    <p:sldId id="653" r:id="rId14"/>
    <p:sldId id="677" r:id="rId15"/>
    <p:sldId id="678" r:id="rId16"/>
    <p:sldId id="428" r:id="rId17"/>
    <p:sldId id="665" r:id="rId18"/>
    <p:sldId id="670" r:id="rId19"/>
    <p:sldId id="671" r:id="rId20"/>
    <p:sldId id="672" r:id="rId21"/>
    <p:sldId id="673" r:id="rId22"/>
    <p:sldId id="666" r:id="rId23"/>
    <p:sldId id="676" r:id="rId24"/>
    <p:sldId id="667" r:id="rId25"/>
    <p:sldId id="668" r:id="rId26"/>
    <p:sldId id="669" r:id="rId27"/>
    <p:sldId id="675" r:id="rId28"/>
    <p:sldId id="6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A40C2A-3795-0E27-8572-C9634333C486}" name="Jess" initials="" userId="S::jess@augardedesign.com::f7f52229-5a1c-4afa-908d-6a0d3a4076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gel Davies" initials="ND" lastIdx="1" clrIdx="0">
    <p:extLst>
      <p:ext uri="{19B8F6BF-5375-455C-9EA6-DF929625EA0E}">
        <p15:presenceInfo xmlns:p15="http://schemas.microsoft.com/office/powerpoint/2012/main" userId="Nigel Davi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FEB"/>
    <a:srgbClr val="FF595B"/>
    <a:srgbClr val="96D3C0"/>
    <a:srgbClr val="5C4408"/>
    <a:srgbClr val="F3D27E"/>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4" autoAdjust="0"/>
    <p:restoredTop sz="69281" autoAdjust="0"/>
  </p:normalViewPr>
  <p:slideViewPr>
    <p:cSldViewPr snapToGrid="0">
      <p:cViewPr varScale="1">
        <p:scale>
          <a:sx n="76" d="100"/>
          <a:sy n="76" d="100"/>
        </p:scale>
        <p:origin x="16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8D134-258D-45AD-96A6-32B119C729E8}" type="datetimeFigureOut">
              <a:rPr lang="en-US" smtClean="0"/>
              <a:t>3/7/2025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40326-03FC-4807-A7FA-6AD456D41340}" type="slidenum">
              <a:rPr lang="en-US" smtClean="0"/>
              <a:t>‹#›</a:t>
            </a:fld>
            <a:endParaRPr lang="en-US" dirty="0"/>
          </a:p>
        </p:txBody>
      </p:sp>
    </p:spTree>
    <p:extLst>
      <p:ext uri="{BB962C8B-B14F-4D97-AF65-F5344CB8AC3E}">
        <p14:creationId xmlns:p14="http://schemas.microsoft.com/office/powerpoint/2010/main" val="1010378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640326-03FC-4807-A7FA-6AD456D41340}" type="slidenum">
              <a:rPr lang="en-US" smtClean="0"/>
              <a:t>1</a:t>
            </a:fld>
            <a:endParaRPr lang="en-US" dirty="0"/>
          </a:p>
        </p:txBody>
      </p:sp>
    </p:spTree>
    <p:extLst>
      <p:ext uri="{BB962C8B-B14F-4D97-AF65-F5344CB8AC3E}">
        <p14:creationId xmlns:p14="http://schemas.microsoft.com/office/powerpoint/2010/main" val="2346943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640326-03FC-4807-A7FA-6AD456D41340}" type="slidenum">
              <a:rPr lang="en-US" smtClean="0"/>
              <a:t>10</a:t>
            </a:fld>
            <a:endParaRPr lang="en-US" dirty="0"/>
          </a:p>
        </p:txBody>
      </p:sp>
    </p:spTree>
    <p:extLst>
      <p:ext uri="{BB962C8B-B14F-4D97-AF65-F5344CB8AC3E}">
        <p14:creationId xmlns:p14="http://schemas.microsoft.com/office/powerpoint/2010/main" val="257812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640326-03FC-4807-A7FA-6AD456D41340}" type="slidenum">
              <a:rPr lang="en-US" smtClean="0"/>
              <a:t>11</a:t>
            </a:fld>
            <a:endParaRPr lang="en-US" dirty="0"/>
          </a:p>
        </p:txBody>
      </p:sp>
    </p:spTree>
    <p:extLst>
      <p:ext uri="{BB962C8B-B14F-4D97-AF65-F5344CB8AC3E}">
        <p14:creationId xmlns:p14="http://schemas.microsoft.com/office/powerpoint/2010/main" val="3914936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considering university, you’re likely to be thinking about your future career as well, and how to choose a degree that will get you to where you want to go. In a minute, I will talk a bit about how Alliance universities can support your career, but first, I thought it would be helpful to share some insights about what employers are looking for when they hire graduates. </a:t>
            </a:r>
          </a:p>
        </p:txBody>
      </p:sp>
      <p:sp>
        <p:nvSpPr>
          <p:cNvPr id="4" name="Slide Number Placeholder 3"/>
          <p:cNvSpPr>
            <a:spLocks noGrp="1"/>
          </p:cNvSpPr>
          <p:nvPr>
            <p:ph type="sldNum" sz="quarter" idx="5"/>
          </p:nvPr>
        </p:nvSpPr>
        <p:spPr/>
        <p:txBody>
          <a:bodyPr/>
          <a:lstStyle/>
          <a:p>
            <a:fld id="{28640326-03FC-4807-A7FA-6AD456D41340}" type="slidenum">
              <a:rPr lang="en-US" smtClean="0"/>
              <a:t>12</a:t>
            </a:fld>
            <a:endParaRPr lang="en-US" dirty="0"/>
          </a:p>
        </p:txBody>
      </p:sp>
    </p:spTree>
    <p:extLst>
      <p:ext uri="{BB962C8B-B14F-4D97-AF65-F5344CB8AC3E}">
        <p14:creationId xmlns:p14="http://schemas.microsoft.com/office/powerpoint/2010/main" val="370985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main thing to note is that what employers look for is changing – they are much less likely now to look for graduates from historic and well-known universities, and much more likely to look for graduates with the specific skills they need. </a:t>
            </a:r>
          </a:p>
          <a:p>
            <a:pPr marL="171450" indent="-171450">
              <a:buFont typeface="Arial" panose="020B0604020202020204" pitchFamily="34" charset="0"/>
              <a:buChar char="•"/>
            </a:pPr>
            <a:r>
              <a:rPr lang="en-GB" dirty="0"/>
              <a:t>On the right hand of this slide you can see some quotes from employers that University Alliance spoke to as part of a piece of research they did, and on the left hand side is a graph showing what employers say are the most important factors they consider when hiring graduates. This is taken from a study that was done by CBI Economics.</a:t>
            </a:r>
          </a:p>
          <a:p>
            <a:pPr marL="171450" indent="-171450">
              <a:buFont typeface="Arial" panose="020B0604020202020204" pitchFamily="34" charset="0"/>
              <a:buChar char="•"/>
            </a:pPr>
            <a:r>
              <a:rPr lang="en-GB" dirty="0"/>
              <a:t>You might find the graph a bit tricky to read, but what it shows is that the top four things employers look at are:</a:t>
            </a:r>
          </a:p>
          <a:p>
            <a:pPr marL="685800" lvl="1" indent="-228600">
              <a:buFont typeface="Arial" panose="020B0604020202020204" pitchFamily="34" charset="0"/>
              <a:buAutoNum type="arabicPeriod"/>
            </a:pPr>
            <a:r>
              <a:rPr lang="en-GB" dirty="0"/>
              <a:t>A graduate’s enthusiasm for the job</a:t>
            </a:r>
          </a:p>
          <a:p>
            <a:pPr marL="685800" lvl="1" indent="-228600">
              <a:buFont typeface="Arial" panose="020B0604020202020204" pitchFamily="34" charset="0"/>
              <a:buAutoNum type="arabicPeriod"/>
            </a:pPr>
            <a:r>
              <a:rPr lang="en-GB" dirty="0"/>
              <a:t>Specific skills they have developed </a:t>
            </a:r>
            <a:r>
              <a:rPr lang="en-GB" i="1" dirty="0"/>
              <a:t>beyond </a:t>
            </a:r>
            <a:r>
              <a:rPr lang="en-GB" i="0" dirty="0"/>
              <a:t>their academic skills (the study identifies things like people skills and problem solving skills, for example)</a:t>
            </a:r>
          </a:p>
          <a:p>
            <a:pPr marL="685800" lvl="1" indent="-228600">
              <a:buFont typeface="Arial" panose="020B0604020202020204" pitchFamily="34" charset="0"/>
              <a:buAutoNum type="arabicPeriod"/>
            </a:pPr>
            <a:r>
              <a:rPr lang="en-GB" i="0" dirty="0"/>
              <a:t>Whether or not their degree is in a relevant subject</a:t>
            </a:r>
          </a:p>
          <a:p>
            <a:pPr marL="685800" lvl="1" indent="-228600">
              <a:buFont typeface="Arial" panose="020B0604020202020204" pitchFamily="34" charset="0"/>
              <a:buAutoNum type="arabicPeriod"/>
            </a:pPr>
            <a:r>
              <a:rPr lang="en-GB" i="0" dirty="0"/>
              <a:t>Whether they have had any vocational or industry experience as part of our alongside their degree.</a:t>
            </a:r>
            <a:endParaRPr lang="en-GB" dirty="0"/>
          </a:p>
        </p:txBody>
      </p:sp>
      <p:sp>
        <p:nvSpPr>
          <p:cNvPr id="4" name="Slide Number Placeholder 3"/>
          <p:cNvSpPr>
            <a:spLocks noGrp="1"/>
          </p:cNvSpPr>
          <p:nvPr>
            <p:ph type="sldNum" sz="quarter" idx="5"/>
          </p:nvPr>
        </p:nvSpPr>
        <p:spPr/>
        <p:txBody>
          <a:bodyPr/>
          <a:lstStyle/>
          <a:p>
            <a:fld id="{28640326-03FC-4807-A7FA-6AD456D41340}" type="slidenum">
              <a:rPr lang="en-US" smtClean="0"/>
              <a:t>13</a:t>
            </a:fld>
            <a:endParaRPr lang="en-US" dirty="0"/>
          </a:p>
        </p:txBody>
      </p:sp>
    </p:spTree>
    <p:extLst>
      <p:ext uri="{BB962C8B-B14F-4D97-AF65-F5344CB8AC3E}">
        <p14:creationId xmlns:p14="http://schemas.microsoft.com/office/powerpoint/2010/main" val="3852629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graph is from the same study and shows a similar thing in a slightly different way – it ranks various factors according to how important employers said they were</a:t>
            </a:r>
          </a:p>
          <a:p>
            <a:pPr marL="171450" indent="-171450">
              <a:buFont typeface="Arial" panose="020B0604020202020204" pitchFamily="34" charset="0"/>
              <a:buChar char="•"/>
            </a:pPr>
            <a:r>
              <a:rPr lang="en-GB" dirty="0"/>
              <a:t>You can see on the left-hand side of the graph that whether or not a candidate attended a highly selective university was very unimportant, whereas those skills that go beyond academic skills – problem solving etc, are extremely important indeed</a:t>
            </a:r>
          </a:p>
        </p:txBody>
      </p:sp>
      <p:sp>
        <p:nvSpPr>
          <p:cNvPr id="4" name="Slide Number Placeholder 3"/>
          <p:cNvSpPr>
            <a:spLocks noGrp="1"/>
          </p:cNvSpPr>
          <p:nvPr>
            <p:ph type="sldNum" sz="quarter" idx="5"/>
          </p:nvPr>
        </p:nvSpPr>
        <p:spPr/>
        <p:txBody>
          <a:bodyPr/>
          <a:lstStyle/>
          <a:p>
            <a:fld id="{28640326-03FC-4807-A7FA-6AD456D41340}" type="slidenum">
              <a:rPr lang="en-US" smtClean="0"/>
              <a:t>14</a:t>
            </a:fld>
            <a:endParaRPr lang="en-US" dirty="0"/>
          </a:p>
        </p:txBody>
      </p:sp>
    </p:spTree>
    <p:extLst>
      <p:ext uri="{BB962C8B-B14F-4D97-AF65-F5344CB8AC3E}">
        <p14:creationId xmlns:p14="http://schemas.microsoft.com/office/powerpoint/2010/main" val="3601971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Finally, CBI Economics asked employers if they </a:t>
            </a:r>
            <a:r>
              <a:rPr lang="en-GB" i="1" dirty="0"/>
              <a:t>did </a:t>
            </a:r>
            <a:r>
              <a:rPr lang="en-GB" i="0" dirty="0"/>
              <a:t>have a preference for a certain type of university, which they would choose</a:t>
            </a:r>
          </a:p>
          <a:p>
            <a:pPr marL="171450" indent="-171450">
              <a:buFont typeface="Arial" panose="020B0604020202020204" pitchFamily="34" charset="0"/>
              <a:buChar char="•"/>
            </a:pPr>
            <a:r>
              <a:rPr lang="en-GB" i="0" dirty="0"/>
              <a:t>Now, remember that for most employers, the university you go to doesn’t matter at all...</a:t>
            </a:r>
          </a:p>
          <a:p>
            <a:pPr marL="171450" indent="-171450">
              <a:buFont typeface="Arial" panose="020B0604020202020204" pitchFamily="34" charset="0"/>
              <a:buChar char="•"/>
            </a:pPr>
            <a:r>
              <a:rPr lang="en-GB" i="0" dirty="0"/>
              <a:t>…But, when asked to choose a preferred type, employers were most likely to pick ‘universities that specialise in relevant subjects’, followed by ‘professional and technical universities’ – like those in the University Alliance</a:t>
            </a:r>
            <a:endParaRPr lang="en-GB" dirty="0"/>
          </a:p>
        </p:txBody>
      </p:sp>
      <p:sp>
        <p:nvSpPr>
          <p:cNvPr id="4" name="Slide Number Placeholder 3"/>
          <p:cNvSpPr>
            <a:spLocks noGrp="1"/>
          </p:cNvSpPr>
          <p:nvPr>
            <p:ph type="sldNum" sz="quarter" idx="5"/>
          </p:nvPr>
        </p:nvSpPr>
        <p:spPr/>
        <p:txBody>
          <a:bodyPr/>
          <a:lstStyle/>
          <a:p>
            <a:fld id="{28640326-03FC-4807-A7FA-6AD456D41340}" type="slidenum">
              <a:rPr lang="en-US" smtClean="0"/>
              <a:t>15</a:t>
            </a:fld>
            <a:endParaRPr lang="en-US" dirty="0"/>
          </a:p>
        </p:txBody>
      </p:sp>
    </p:spTree>
    <p:extLst>
      <p:ext uri="{BB962C8B-B14F-4D97-AF65-F5344CB8AC3E}">
        <p14:creationId xmlns:p14="http://schemas.microsoft.com/office/powerpoint/2010/main" val="2825870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Here are a few comments employers have made about Alliance universities specifically</a:t>
            </a:r>
          </a:p>
        </p:txBody>
      </p:sp>
      <p:sp>
        <p:nvSpPr>
          <p:cNvPr id="4" name="Slide Number Placeholder 3"/>
          <p:cNvSpPr>
            <a:spLocks noGrp="1"/>
          </p:cNvSpPr>
          <p:nvPr>
            <p:ph type="sldNum" sz="quarter" idx="5"/>
          </p:nvPr>
        </p:nvSpPr>
        <p:spPr/>
        <p:txBody>
          <a:bodyPr/>
          <a:lstStyle/>
          <a:p>
            <a:fld id="{28640326-03FC-4807-A7FA-6AD456D41340}" type="slidenum">
              <a:rPr lang="en-US" smtClean="0"/>
              <a:t>16</a:t>
            </a:fld>
            <a:endParaRPr lang="en-US" dirty="0"/>
          </a:p>
        </p:txBody>
      </p:sp>
    </p:spTree>
    <p:extLst>
      <p:ext uri="{BB962C8B-B14F-4D97-AF65-F5344CB8AC3E}">
        <p14:creationId xmlns:p14="http://schemas.microsoft.com/office/powerpoint/2010/main" val="114433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One of the reasons Alliance universities are popular with employers, as well as scoring highly for teaching excellence is because of the way we embed employability in their courses, making them engaging for students while also helping develop those skills that employers are really looking for</a:t>
            </a:r>
          </a:p>
          <a:p>
            <a:pPr marL="171450" indent="-171450">
              <a:buFontTx/>
              <a:buChar char="-"/>
            </a:pPr>
            <a:r>
              <a:rPr lang="en-GB" dirty="0"/>
              <a:t>Let’s take a look at what embedded employability looks like in practice</a:t>
            </a:r>
          </a:p>
        </p:txBody>
      </p:sp>
      <p:sp>
        <p:nvSpPr>
          <p:cNvPr id="4" name="Slide Number Placeholder 3"/>
          <p:cNvSpPr>
            <a:spLocks noGrp="1"/>
          </p:cNvSpPr>
          <p:nvPr>
            <p:ph type="sldNum" sz="quarter" idx="5"/>
          </p:nvPr>
        </p:nvSpPr>
        <p:spPr/>
        <p:txBody>
          <a:bodyPr/>
          <a:lstStyle/>
          <a:p>
            <a:fld id="{28640326-03FC-4807-A7FA-6AD456D41340}" type="slidenum">
              <a:rPr lang="en-US" smtClean="0"/>
              <a:t>17</a:t>
            </a:fld>
            <a:endParaRPr lang="en-US" dirty="0"/>
          </a:p>
        </p:txBody>
      </p:sp>
    </p:spTree>
    <p:extLst>
      <p:ext uri="{BB962C8B-B14F-4D97-AF65-F5344CB8AC3E}">
        <p14:creationId xmlns:p14="http://schemas.microsoft.com/office/powerpoint/2010/main" val="3876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text on slide as prompt</a:t>
            </a:r>
          </a:p>
        </p:txBody>
      </p:sp>
      <p:sp>
        <p:nvSpPr>
          <p:cNvPr id="4" name="Slide Number Placeholder 3"/>
          <p:cNvSpPr>
            <a:spLocks noGrp="1"/>
          </p:cNvSpPr>
          <p:nvPr>
            <p:ph type="sldNum" sz="quarter" idx="5"/>
          </p:nvPr>
        </p:nvSpPr>
        <p:spPr/>
        <p:txBody>
          <a:bodyPr/>
          <a:lstStyle/>
          <a:p>
            <a:fld id="{28640326-03FC-4807-A7FA-6AD456D41340}" type="slidenum">
              <a:rPr lang="en-US" smtClean="0"/>
              <a:t>18</a:t>
            </a:fld>
            <a:endParaRPr lang="en-US" dirty="0"/>
          </a:p>
        </p:txBody>
      </p:sp>
    </p:spTree>
    <p:extLst>
      <p:ext uri="{BB962C8B-B14F-4D97-AF65-F5344CB8AC3E}">
        <p14:creationId xmlns:p14="http://schemas.microsoft.com/office/powerpoint/2010/main" val="2326375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text on slide as prompt</a:t>
            </a:r>
          </a:p>
          <a:p>
            <a:endParaRPr lang="en-GB" dirty="0"/>
          </a:p>
        </p:txBody>
      </p:sp>
      <p:sp>
        <p:nvSpPr>
          <p:cNvPr id="4" name="Slide Number Placeholder 3"/>
          <p:cNvSpPr>
            <a:spLocks noGrp="1"/>
          </p:cNvSpPr>
          <p:nvPr>
            <p:ph type="sldNum" sz="quarter" idx="5"/>
          </p:nvPr>
        </p:nvSpPr>
        <p:spPr/>
        <p:txBody>
          <a:bodyPr/>
          <a:lstStyle/>
          <a:p>
            <a:fld id="{28640326-03FC-4807-A7FA-6AD456D41340}" type="slidenum">
              <a:rPr lang="en-US" smtClean="0"/>
              <a:t>19</a:t>
            </a:fld>
            <a:endParaRPr lang="en-US" dirty="0"/>
          </a:p>
        </p:txBody>
      </p:sp>
    </p:spTree>
    <p:extLst>
      <p:ext uri="{BB962C8B-B14F-4D97-AF65-F5344CB8AC3E}">
        <p14:creationId xmlns:p14="http://schemas.microsoft.com/office/powerpoint/2010/main" val="3430783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Have you heard of the Russell Group? (Could ask for a show of hands here)</a:t>
            </a:r>
          </a:p>
          <a:p>
            <a:pPr marL="171450" indent="-171450">
              <a:buFont typeface="Arial" panose="020B0604020202020204" pitchFamily="34" charset="0"/>
              <a:buChar char="•"/>
            </a:pPr>
            <a:r>
              <a:rPr lang="en-GB" dirty="0"/>
              <a:t>Well, it might surprise you to know that the Russell Group is not the only group of universities in the UK.</a:t>
            </a:r>
          </a:p>
          <a:p>
            <a:pPr marL="171450" indent="-171450">
              <a:buFont typeface="Arial" panose="020B0604020202020204" pitchFamily="34" charset="0"/>
              <a:buChar char="•"/>
            </a:pPr>
            <a:r>
              <a:rPr lang="en-GB" dirty="0"/>
              <a:t>Each group of universities stand for something slightly different, so you can tell a lot about a university from which group it’s part of.</a:t>
            </a:r>
          </a:p>
          <a:p>
            <a:pPr marL="171450" indent="-171450">
              <a:buFont typeface="Arial" panose="020B0604020202020204" pitchFamily="34" charset="0"/>
              <a:buChar char="•"/>
            </a:pPr>
            <a:r>
              <a:rPr lang="en-GB" dirty="0"/>
              <a:t>Today I’m going to talk to you about University Alliance – a group of the UK’s leading professional and technical universities – and don’t worry, I’ll explain a bit about what that means in a minute.</a:t>
            </a:r>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28640326-03FC-4807-A7FA-6AD456D41340}" type="slidenum">
              <a:rPr lang="en-US" smtClean="0"/>
              <a:t>2</a:t>
            </a:fld>
            <a:endParaRPr lang="en-US" dirty="0"/>
          </a:p>
        </p:txBody>
      </p:sp>
    </p:spTree>
    <p:extLst>
      <p:ext uri="{BB962C8B-B14F-4D97-AF65-F5344CB8AC3E}">
        <p14:creationId xmlns:p14="http://schemas.microsoft.com/office/powerpoint/2010/main" val="3212365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text on slide as prompt</a:t>
            </a:r>
          </a:p>
          <a:p>
            <a:endParaRPr lang="en-GB" dirty="0"/>
          </a:p>
        </p:txBody>
      </p:sp>
      <p:sp>
        <p:nvSpPr>
          <p:cNvPr id="4" name="Slide Number Placeholder 3"/>
          <p:cNvSpPr>
            <a:spLocks noGrp="1"/>
          </p:cNvSpPr>
          <p:nvPr>
            <p:ph type="sldNum" sz="quarter" idx="5"/>
          </p:nvPr>
        </p:nvSpPr>
        <p:spPr/>
        <p:txBody>
          <a:bodyPr/>
          <a:lstStyle/>
          <a:p>
            <a:fld id="{28640326-03FC-4807-A7FA-6AD456D41340}" type="slidenum">
              <a:rPr lang="en-US" smtClean="0"/>
              <a:t>20</a:t>
            </a:fld>
            <a:endParaRPr lang="en-US" dirty="0"/>
          </a:p>
        </p:txBody>
      </p:sp>
    </p:spTree>
    <p:extLst>
      <p:ext uri="{BB962C8B-B14F-4D97-AF65-F5344CB8AC3E}">
        <p14:creationId xmlns:p14="http://schemas.microsoft.com/office/powerpoint/2010/main" val="881963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text on slide as prompt</a:t>
            </a:r>
          </a:p>
          <a:p>
            <a:endParaRPr lang="en-GB" dirty="0"/>
          </a:p>
        </p:txBody>
      </p:sp>
      <p:sp>
        <p:nvSpPr>
          <p:cNvPr id="4" name="Slide Number Placeholder 3"/>
          <p:cNvSpPr>
            <a:spLocks noGrp="1"/>
          </p:cNvSpPr>
          <p:nvPr>
            <p:ph type="sldNum" sz="quarter" idx="5"/>
          </p:nvPr>
        </p:nvSpPr>
        <p:spPr/>
        <p:txBody>
          <a:bodyPr/>
          <a:lstStyle/>
          <a:p>
            <a:fld id="{28640326-03FC-4807-A7FA-6AD456D41340}" type="slidenum">
              <a:rPr lang="en-US" smtClean="0"/>
              <a:t>21</a:t>
            </a:fld>
            <a:endParaRPr lang="en-US" dirty="0"/>
          </a:p>
        </p:txBody>
      </p:sp>
    </p:spTree>
    <p:extLst>
      <p:ext uri="{BB962C8B-B14F-4D97-AF65-F5344CB8AC3E}">
        <p14:creationId xmlns:p14="http://schemas.microsoft.com/office/powerpoint/2010/main" val="2977833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lots of things to consider when choosing a university, and these are some of the things we would recommend thinking about. Remember that you will spend a number of years at your university, and you want to make sure that the teaching inspires and motivates you to do your absolute best. So, think about how you like to learn, who you’d like to learn from and the sort of environment you want to learn in.</a:t>
            </a:r>
          </a:p>
          <a:p>
            <a:endParaRPr lang="en-GB" dirty="0"/>
          </a:p>
          <a:p>
            <a:r>
              <a:rPr lang="en-GB" dirty="0"/>
              <a:t>[Option to conduct group exercise to discuss questions]</a:t>
            </a:r>
          </a:p>
        </p:txBody>
      </p:sp>
      <p:sp>
        <p:nvSpPr>
          <p:cNvPr id="4" name="Slide Number Placeholder 3"/>
          <p:cNvSpPr>
            <a:spLocks noGrp="1"/>
          </p:cNvSpPr>
          <p:nvPr>
            <p:ph type="sldNum" sz="quarter" idx="5"/>
          </p:nvPr>
        </p:nvSpPr>
        <p:spPr/>
        <p:txBody>
          <a:bodyPr/>
          <a:lstStyle/>
          <a:p>
            <a:fld id="{28640326-03FC-4807-A7FA-6AD456D41340}" type="slidenum">
              <a:rPr lang="en-US" smtClean="0"/>
              <a:t>23</a:t>
            </a:fld>
            <a:endParaRPr lang="en-US" dirty="0"/>
          </a:p>
        </p:txBody>
      </p:sp>
    </p:spTree>
    <p:extLst>
      <p:ext uri="{BB962C8B-B14F-4D97-AF65-F5344CB8AC3E}">
        <p14:creationId xmlns:p14="http://schemas.microsoft.com/office/powerpoint/2010/main" val="2792463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go, I’m going to share the essential information you need if you think you’d like to apply for an Alliance university.</a:t>
            </a:r>
          </a:p>
        </p:txBody>
      </p:sp>
      <p:sp>
        <p:nvSpPr>
          <p:cNvPr id="4" name="Slide Number Placeholder 3"/>
          <p:cNvSpPr>
            <a:spLocks noGrp="1"/>
          </p:cNvSpPr>
          <p:nvPr>
            <p:ph type="sldNum" sz="quarter" idx="5"/>
          </p:nvPr>
        </p:nvSpPr>
        <p:spPr/>
        <p:txBody>
          <a:bodyPr/>
          <a:lstStyle/>
          <a:p>
            <a:fld id="{28640326-03FC-4807-A7FA-6AD456D41340}" type="slidenum">
              <a:rPr lang="en-US" smtClean="0"/>
              <a:t>24</a:t>
            </a:fld>
            <a:endParaRPr lang="en-US" dirty="0"/>
          </a:p>
        </p:txBody>
      </p:sp>
    </p:spTree>
    <p:extLst>
      <p:ext uri="{BB962C8B-B14F-4D97-AF65-F5344CB8AC3E}">
        <p14:creationId xmlns:p14="http://schemas.microsoft.com/office/powerpoint/2010/main" val="3053534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text on slide as prompt</a:t>
            </a:r>
          </a:p>
        </p:txBody>
      </p:sp>
      <p:sp>
        <p:nvSpPr>
          <p:cNvPr id="4" name="Slide Number Placeholder 3"/>
          <p:cNvSpPr>
            <a:spLocks noGrp="1"/>
          </p:cNvSpPr>
          <p:nvPr>
            <p:ph type="sldNum" sz="quarter" idx="5"/>
          </p:nvPr>
        </p:nvSpPr>
        <p:spPr/>
        <p:txBody>
          <a:bodyPr/>
          <a:lstStyle/>
          <a:p>
            <a:fld id="{28640326-03FC-4807-A7FA-6AD456D41340}" type="slidenum">
              <a:rPr lang="en-US" smtClean="0"/>
              <a:t>25</a:t>
            </a:fld>
            <a:endParaRPr lang="en-US" dirty="0"/>
          </a:p>
        </p:txBody>
      </p:sp>
    </p:spTree>
    <p:extLst>
      <p:ext uri="{BB962C8B-B14F-4D97-AF65-F5344CB8AC3E}">
        <p14:creationId xmlns:p14="http://schemas.microsoft.com/office/powerpoint/2010/main" val="4100673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text on slide as prompt</a:t>
            </a:r>
          </a:p>
        </p:txBody>
      </p:sp>
      <p:sp>
        <p:nvSpPr>
          <p:cNvPr id="4" name="Slide Number Placeholder 3"/>
          <p:cNvSpPr>
            <a:spLocks noGrp="1"/>
          </p:cNvSpPr>
          <p:nvPr>
            <p:ph type="sldNum" sz="quarter" idx="5"/>
          </p:nvPr>
        </p:nvSpPr>
        <p:spPr/>
        <p:txBody>
          <a:bodyPr/>
          <a:lstStyle/>
          <a:p>
            <a:fld id="{28640326-03FC-4807-A7FA-6AD456D41340}" type="slidenum">
              <a:rPr lang="en-US" smtClean="0"/>
              <a:t>26</a:t>
            </a:fld>
            <a:endParaRPr lang="en-US" dirty="0"/>
          </a:p>
        </p:txBody>
      </p:sp>
    </p:spTree>
    <p:extLst>
      <p:ext uri="{BB962C8B-B14F-4D97-AF65-F5344CB8AC3E}">
        <p14:creationId xmlns:p14="http://schemas.microsoft.com/office/powerpoint/2010/main" val="312147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text on slide as prompt</a:t>
            </a:r>
          </a:p>
        </p:txBody>
      </p:sp>
      <p:sp>
        <p:nvSpPr>
          <p:cNvPr id="4" name="Slide Number Placeholder 3"/>
          <p:cNvSpPr>
            <a:spLocks noGrp="1"/>
          </p:cNvSpPr>
          <p:nvPr>
            <p:ph type="sldNum" sz="quarter" idx="5"/>
          </p:nvPr>
        </p:nvSpPr>
        <p:spPr/>
        <p:txBody>
          <a:bodyPr/>
          <a:lstStyle/>
          <a:p>
            <a:fld id="{28640326-03FC-4807-A7FA-6AD456D41340}" type="slidenum">
              <a:rPr lang="en-US" smtClean="0"/>
              <a:t>27</a:t>
            </a:fld>
            <a:endParaRPr lang="en-US" dirty="0"/>
          </a:p>
        </p:txBody>
      </p:sp>
    </p:spTree>
    <p:extLst>
      <p:ext uri="{BB962C8B-B14F-4D97-AF65-F5344CB8AC3E}">
        <p14:creationId xmlns:p14="http://schemas.microsoft.com/office/powerpoint/2010/main" val="3827971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There are 16 universities in the University Alliance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Alliance universities are based all over the UK, as you can see here.</a:t>
            </a:r>
          </a:p>
        </p:txBody>
      </p:sp>
      <p:sp>
        <p:nvSpPr>
          <p:cNvPr id="4" name="Slide Number Placeholder 3"/>
          <p:cNvSpPr>
            <a:spLocks noGrp="1"/>
          </p:cNvSpPr>
          <p:nvPr>
            <p:ph type="sldNum" sz="quarter" idx="10"/>
          </p:nvPr>
        </p:nvSpPr>
        <p:spPr/>
        <p:txBody>
          <a:bodyPr/>
          <a:lstStyle/>
          <a:p>
            <a:pPr marL="0" marR="0" lvl="0" indent="0" algn="r" defTabSz="914395" rtl="0" eaLnBrk="1" fontAlgn="auto" latinLnBrk="0" hangingPunct="1">
              <a:lnSpc>
                <a:spcPct val="100000"/>
              </a:lnSpc>
              <a:spcBef>
                <a:spcPts val="0"/>
              </a:spcBef>
              <a:spcAft>
                <a:spcPts val="0"/>
              </a:spcAft>
              <a:buClrTx/>
              <a:buSzTx/>
              <a:buFontTx/>
              <a:buNone/>
              <a:tabLst/>
              <a:defRPr/>
            </a:pPr>
            <a:fld id="{42074C05-26D1-8644-949B-E5DDF7EB0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9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33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There are three things that Alliance universities really specialise in:</a:t>
            </a:r>
          </a:p>
          <a:p>
            <a:pPr marL="685800" lvl="1" indent="-228600">
              <a:buFont typeface="Arial" panose="020B0604020202020204" pitchFamily="34" charset="0"/>
              <a:buAutoNum type="arabicPeriod"/>
            </a:pPr>
            <a:r>
              <a:rPr lang="en-GB" dirty="0"/>
              <a:t>Industry: the main thing you need to know about professional and technical universities like those in University Alliance is that we specialise in working with industry and employers. That means you can expect a course at an Alliance university to be quite practical and informed by industry practice. </a:t>
            </a:r>
          </a:p>
          <a:p>
            <a:pPr marL="685800" lvl="1" indent="-228600">
              <a:buFont typeface="Arial" panose="020B0604020202020204" pitchFamily="34" charset="0"/>
              <a:buAutoNum type="arabicPeriod"/>
            </a:pPr>
            <a:r>
              <a:rPr lang="en-GB" dirty="0"/>
              <a:t>Innovation: because of our partnerships with employers, our universities are constantly reviewing the way we teach and the research we do to make sure we are not just keeping up with industry but are shaping new technologies and working practices. That means that you can expect some innovative teaching and facilities at Alliance universities.</a:t>
            </a:r>
          </a:p>
          <a:p>
            <a:pPr marL="685800" lvl="1" indent="-228600">
              <a:buFont typeface="Arial" panose="020B0604020202020204" pitchFamily="34" charset="0"/>
              <a:buAutoNum type="arabicPeriod"/>
            </a:pPr>
            <a:r>
              <a:rPr lang="en-GB" dirty="0"/>
              <a:t>Community: Alliance universities work really hard to develop vibrant communities, both on our campuses but also in our local areas. That means we don’t just work with big employers, but we also help small local businesses to start up and support local charities and community groups. </a:t>
            </a:r>
          </a:p>
        </p:txBody>
      </p:sp>
      <p:sp>
        <p:nvSpPr>
          <p:cNvPr id="4" name="Slide Number Placeholder 3"/>
          <p:cNvSpPr>
            <a:spLocks noGrp="1"/>
          </p:cNvSpPr>
          <p:nvPr>
            <p:ph type="sldNum" sz="quarter" idx="5"/>
          </p:nvPr>
        </p:nvSpPr>
        <p:spPr/>
        <p:txBody>
          <a:bodyPr/>
          <a:lstStyle/>
          <a:p>
            <a:fld id="{28640326-03FC-4807-A7FA-6AD456D41340}" type="slidenum">
              <a:rPr lang="en-US" smtClean="0"/>
              <a:t>4</a:t>
            </a:fld>
            <a:endParaRPr lang="en-US" dirty="0"/>
          </a:p>
        </p:txBody>
      </p:sp>
    </p:spTree>
    <p:extLst>
      <p:ext uri="{BB962C8B-B14F-4D97-AF65-F5344CB8AC3E}">
        <p14:creationId xmlns:p14="http://schemas.microsoft.com/office/powerpoint/2010/main" val="1976567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practice, what this means for students is:</a:t>
            </a:r>
          </a:p>
          <a:p>
            <a:pPr marL="628650" lvl="1" indent="-171450">
              <a:buFont typeface="Arial" panose="020B0604020202020204" pitchFamily="34" charset="0"/>
              <a:buChar char="•"/>
            </a:pPr>
            <a:r>
              <a:rPr lang="en-GB" dirty="0"/>
              <a:t>their courses often include practical teaching and assessment options</a:t>
            </a:r>
          </a:p>
          <a:p>
            <a:pPr marL="628650" lvl="1" indent="-171450">
              <a:buFont typeface="Arial" panose="020B0604020202020204" pitchFamily="34" charset="0"/>
              <a:buChar char="•"/>
            </a:pPr>
            <a:r>
              <a:rPr lang="en-GB" dirty="0"/>
              <a:t>opportunities to learn from employers through work placements, projects set by employers and teaching from industry professionals</a:t>
            </a:r>
          </a:p>
          <a:p>
            <a:pPr marL="628650" lvl="1" indent="-171450">
              <a:buFont typeface="Arial" panose="020B0604020202020204" pitchFamily="34" charset="0"/>
              <a:buChar char="•"/>
            </a:pPr>
            <a:r>
              <a:rPr lang="en-GB" dirty="0"/>
              <a:t>Opportunities to use the most up-to-date facilities and equipment</a:t>
            </a:r>
          </a:p>
          <a:p>
            <a:pPr marL="457200" lvl="1" indent="0">
              <a:buFont typeface="Arial" panose="020B0604020202020204" pitchFamily="34" charset="0"/>
              <a:buNone/>
            </a:pPr>
            <a:endParaRPr lang="en-GB" dirty="0"/>
          </a:p>
          <a:p>
            <a:pPr marL="171450" lvl="0" indent="-171450">
              <a:buFont typeface="Arial" panose="020B0604020202020204" pitchFamily="34" charset="0"/>
              <a:buChar char="•"/>
            </a:pPr>
            <a:r>
              <a:rPr lang="en-GB" dirty="0"/>
              <a:t>You might think this sounds like our courses are mostly for science and engineering students, but that’s not the case. Arts and humanities courses at Alliance universities also often include employer contact – as an English student, for example, you might have the opportunity to work on professional marketing projects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40326-03FC-4807-A7FA-6AD456D41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66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Why do University Alliance describe themselves as a group of ‘leading’ professional and technical universities? Well – in order to join the University Alliance, any university has to demonstrate that they meet a set of requirements. There are measures of how involved they are with employers and their local communities, as well as quality measures – how well they score in the government’s Teaching Excellence Framework, for example, or how good their student feedback is.</a:t>
            </a:r>
          </a:p>
          <a:p>
            <a:pPr marL="171450" indent="-171450">
              <a:buFont typeface="Arial" panose="020B0604020202020204" pitchFamily="34" charset="0"/>
              <a:buChar char="•"/>
            </a:pPr>
            <a:r>
              <a:rPr lang="en-GB" dirty="0"/>
              <a:t>As a result of these requirements, University Alliance universities are the most likely group to be ranked gold for teaching quality by the government (yes, more than the Russell Group!). To determine those rankings the government combines student feedback, graduate employability measures and a detailed look at each university’s approach to teaching.</a:t>
            </a:r>
          </a:p>
          <a:p>
            <a:pPr marL="171450" indent="-171450">
              <a:buFont typeface="Arial" panose="020B0604020202020204" pitchFamily="34" charset="0"/>
              <a:buChar char="•"/>
            </a:pPr>
            <a:r>
              <a:rPr lang="en-GB" dirty="0"/>
              <a:t>95% of graduates from Alliance universities were in work or another activity like further study within just 15 months of graduating – and 93% of those described their work as meaningful, so graduates do go on to work that they find fulfilling.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Alliance universities offer a whole range of courses and </a:t>
            </a:r>
            <a:r>
              <a:rPr lang="en-GB" sz="1200" dirty="0"/>
              <a:t>their biggest subject areas are: Healthcare, engineering, social sciences, creative arts, business and computing</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8640326-03FC-4807-A7FA-6AD456D41340}" type="slidenum">
              <a:rPr lang="en-US" smtClean="0"/>
              <a:t>6</a:t>
            </a:fld>
            <a:endParaRPr lang="en-US" dirty="0"/>
          </a:p>
        </p:txBody>
      </p:sp>
    </p:spTree>
    <p:extLst>
      <p:ext uri="{BB962C8B-B14F-4D97-AF65-F5344CB8AC3E}">
        <p14:creationId xmlns:p14="http://schemas.microsoft.com/office/powerpoint/2010/main" val="199677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just a few people who studied at Alliance universities. Do you recognise any of them? [Could encourage students to point out people they recognise]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6FCE1-9DA7-4CC8-A24C-C158A1D2E9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40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next few slides are stories from students who have studied at Alliance universities – I’ll go through and just pause on each one, so you have a chance to read what they say about their experience.</a:t>
            </a:r>
          </a:p>
        </p:txBody>
      </p:sp>
      <p:sp>
        <p:nvSpPr>
          <p:cNvPr id="4" name="Slide Number Placeholder 3"/>
          <p:cNvSpPr>
            <a:spLocks noGrp="1"/>
          </p:cNvSpPr>
          <p:nvPr>
            <p:ph type="sldNum" sz="quarter" idx="5"/>
          </p:nvPr>
        </p:nvSpPr>
        <p:spPr/>
        <p:txBody>
          <a:bodyPr/>
          <a:lstStyle/>
          <a:p>
            <a:fld id="{28640326-03FC-4807-A7FA-6AD456D41340}" type="slidenum">
              <a:rPr lang="en-US" smtClean="0"/>
              <a:t>8</a:t>
            </a:fld>
            <a:endParaRPr lang="en-US" dirty="0"/>
          </a:p>
        </p:txBody>
      </p:sp>
    </p:spTree>
    <p:extLst>
      <p:ext uri="{BB962C8B-B14F-4D97-AF65-F5344CB8AC3E}">
        <p14:creationId xmlns:p14="http://schemas.microsoft.com/office/powerpoint/2010/main" val="2916781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640326-03FC-4807-A7FA-6AD456D41340}" type="slidenum">
              <a:rPr lang="en-US" smtClean="0"/>
              <a:t>9</a:t>
            </a:fld>
            <a:endParaRPr lang="en-US" dirty="0"/>
          </a:p>
        </p:txBody>
      </p:sp>
    </p:spTree>
    <p:extLst>
      <p:ext uri="{BB962C8B-B14F-4D97-AF65-F5344CB8AC3E}">
        <p14:creationId xmlns:p14="http://schemas.microsoft.com/office/powerpoint/2010/main" val="1278802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D60693-76DD-00B9-0C19-ECC808D4F203}"/>
              </a:ext>
            </a:extLst>
          </p:cNvPr>
          <p:cNvSpPr/>
          <p:nvPr userDrawn="1"/>
        </p:nvSpPr>
        <p:spPr>
          <a:xfrm>
            <a:off x="0" y="5001521"/>
            <a:ext cx="12192000" cy="185647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2EBCD27-9B44-43CA-E2D1-5C8AA602737F}"/>
              </a:ext>
            </a:extLst>
          </p:cNvPr>
          <p:cNvSpPr/>
          <p:nvPr userDrawn="1"/>
        </p:nvSpPr>
        <p:spPr>
          <a:xfrm>
            <a:off x="0" y="0"/>
            <a:ext cx="12192000" cy="5202936"/>
          </a:xfrm>
          <a:prstGeom prst="rect">
            <a:avLst/>
          </a:prstGeom>
          <a:solidFill>
            <a:srgbClr val="485F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58654" y="886968"/>
            <a:ext cx="9144000" cy="2387600"/>
          </a:xfrm>
          <a:prstGeom prst="rect">
            <a:avLst/>
          </a:prstGeom>
        </p:spPr>
        <p:txBody>
          <a:bodyPr anchor="b">
            <a:normAutofit/>
          </a:bodyPr>
          <a:lstStyle>
            <a:lvl1pPr algn="l">
              <a:defRPr sz="5400">
                <a:solidFill>
                  <a:schemeClr val="bg1"/>
                </a:solidFill>
                <a:latin typeface="+mj-lt"/>
              </a:defRPr>
            </a:lvl1pPr>
          </a:lstStyle>
          <a:p>
            <a:r>
              <a:rPr lang="en-US" dirty="0"/>
              <a:t>Click to edit Master title style</a:t>
            </a:r>
            <a:endParaRPr lang="en-GB" dirty="0"/>
          </a:p>
        </p:txBody>
      </p:sp>
      <p:sp>
        <p:nvSpPr>
          <p:cNvPr id="3" name="Subtitle 2"/>
          <p:cNvSpPr>
            <a:spLocks noGrp="1"/>
          </p:cNvSpPr>
          <p:nvPr>
            <p:ph type="subTitle" idx="1"/>
          </p:nvPr>
        </p:nvSpPr>
        <p:spPr>
          <a:xfrm>
            <a:off x="358654" y="3546554"/>
            <a:ext cx="9144000" cy="473400"/>
          </a:xfrm>
          <a:prstGeom prst="rect">
            <a:avLst/>
          </a:prstGeom>
        </p:spPr>
        <p:txBody>
          <a:bodyPr>
            <a:noAutofit/>
          </a:bodyPr>
          <a:lstStyle>
            <a:lvl1pPr marL="0" indent="0" algn="l">
              <a:buNone/>
              <a:defRPr sz="3200" b="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a:xfrm>
            <a:off x="536448" y="4328175"/>
            <a:ext cx="2743200" cy="365125"/>
          </a:xfrm>
          <a:prstGeom prst="rect">
            <a:avLst/>
          </a:prstGeom>
        </p:spPr>
        <p:txBody>
          <a:bodyPr/>
          <a:lstStyle>
            <a:lvl1pPr>
              <a:defRPr>
                <a:solidFill>
                  <a:schemeClr val="bg1"/>
                </a:solidFill>
              </a:defRPr>
            </a:lvl1pPr>
          </a:lstStyle>
          <a:p>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25262" y="4868427"/>
            <a:ext cx="2260170" cy="2205209"/>
          </a:xfrm>
          <a:prstGeom prst="rect">
            <a:avLst/>
          </a:prstGeom>
        </p:spPr>
      </p:pic>
    </p:spTree>
    <p:extLst>
      <p:ext uri="{BB962C8B-B14F-4D97-AF65-F5344CB8AC3E}">
        <p14:creationId xmlns:p14="http://schemas.microsoft.com/office/powerpoint/2010/main" val="532396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a:ln w="19050">
            <a:solidFill>
              <a:schemeClr val="tx1"/>
            </a:solidFill>
          </a:ln>
        </p:spPr>
        <p:txBody>
          <a:bodyPr/>
          <a:lstStyle>
            <a:lvl1pPr>
              <a:defRPr>
                <a:solidFill>
                  <a:sysClr val="windowText" lastClr="000000"/>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838200" y="1825625"/>
            <a:ext cx="5181600" cy="3710012"/>
          </a:xfrm>
          <a:prstGeom prst="rect">
            <a:avLst/>
          </a:prstGeom>
          <a:ln w="19050">
            <a:solidFill>
              <a:schemeClr val="tx1"/>
            </a:solidFill>
          </a:ln>
        </p:spPr>
        <p:txBody>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1825626"/>
            <a:ext cx="5181600" cy="3710012"/>
          </a:xfrm>
          <a:prstGeom prst="rect">
            <a:avLst/>
          </a:prstGeom>
          <a:ln w="19050">
            <a:solidFill>
              <a:schemeClr val="tx1"/>
            </a:solidFill>
          </a:ln>
        </p:spPr>
        <p:txBody>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29D4C61A-FD21-645E-F6AC-B22B7F9472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21824" y="5990940"/>
            <a:ext cx="1951915" cy="790657"/>
          </a:xfrm>
          <a:prstGeom prst="rect">
            <a:avLst/>
          </a:prstGeom>
        </p:spPr>
      </p:pic>
    </p:spTree>
    <p:extLst>
      <p:ext uri="{BB962C8B-B14F-4D97-AF65-F5344CB8AC3E}">
        <p14:creationId xmlns:p14="http://schemas.microsoft.com/office/powerpoint/2010/main" val="4101217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56235" y="2198053"/>
            <a:ext cx="10515600" cy="3203575"/>
          </a:xfrm>
          <a:prstGeom prst="rect">
            <a:avLst/>
          </a:prstGeom>
          <a:solidFill>
            <a:schemeClr val="bg1">
              <a:alpha val="83000"/>
            </a:schemeClr>
          </a:solidFill>
          <a:ln w="19050" cap="rnd">
            <a:solidFill>
              <a:schemeClr val="tx1"/>
            </a:solidFill>
          </a:ln>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856235" y="620249"/>
            <a:ext cx="10515600" cy="1325563"/>
          </a:xfrm>
          <a:prstGeom prst="rect">
            <a:avLst/>
          </a:prstGeom>
          <a:solidFill>
            <a:schemeClr val="bg1">
              <a:alpha val="82000"/>
            </a:schemeClr>
          </a:solidFill>
          <a:ln w="19050">
            <a:solidFill>
              <a:schemeClr val="tx1"/>
            </a:solidFill>
          </a:ln>
        </p:spPr>
        <p:txBody>
          <a:bodyPr/>
          <a:lstStyle>
            <a:lvl1pPr>
              <a:defRPr>
                <a:solidFill>
                  <a:schemeClr val="tx1"/>
                </a:solidFill>
              </a:defRPr>
            </a:lvl1pPr>
          </a:lstStyle>
          <a:p>
            <a:r>
              <a:rPr lang="en-US" dirty="0"/>
              <a:t>Click to edit Master title style</a:t>
            </a:r>
            <a:endParaRPr lang="en-GB" dirty="0"/>
          </a:p>
        </p:txBody>
      </p:sp>
      <p:pic>
        <p:nvPicPr>
          <p:cNvPr id="4" name="Picture 3">
            <a:extLst>
              <a:ext uri="{FF2B5EF4-FFF2-40B4-BE49-F238E27FC236}">
                <a16:creationId xmlns:a16="http://schemas.microsoft.com/office/drawing/2014/main" id="{9CC24F57-80BC-535E-F7C6-CBCBCB563C2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21824" y="5990940"/>
            <a:ext cx="1951915" cy="790657"/>
          </a:xfrm>
          <a:prstGeom prst="rect">
            <a:avLst/>
          </a:prstGeom>
        </p:spPr>
      </p:pic>
    </p:spTree>
    <p:extLst>
      <p:ext uri="{BB962C8B-B14F-4D97-AF65-F5344CB8AC3E}">
        <p14:creationId xmlns:p14="http://schemas.microsoft.com/office/powerpoint/2010/main" val="1283782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EBCD27-9B44-43CA-E2D1-5C8AA602737F}"/>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58654" y="886968"/>
            <a:ext cx="9144000" cy="2387600"/>
          </a:xfrm>
          <a:prstGeom prst="rect">
            <a:avLst/>
          </a:prstGeom>
        </p:spPr>
        <p:txBody>
          <a:bodyPr anchor="b">
            <a:normAutofit/>
          </a:bodyPr>
          <a:lstStyle>
            <a:lvl1pPr algn="l">
              <a:defRPr sz="5400">
                <a:solidFill>
                  <a:schemeClr val="bg1"/>
                </a:solidFill>
                <a:latin typeface="+mj-lt"/>
              </a:defRPr>
            </a:lvl1pPr>
          </a:lstStyle>
          <a:p>
            <a:r>
              <a:rPr lang="en-US" dirty="0"/>
              <a:t>Click to edit Master title style</a:t>
            </a:r>
            <a:endParaRPr lang="en-GB" dirty="0"/>
          </a:p>
        </p:txBody>
      </p:sp>
      <p:sp>
        <p:nvSpPr>
          <p:cNvPr id="3" name="Subtitle 2"/>
          <p:cNvSpPr>
            <a:spLocks noGrp="1"/>
          </p:cNvSpPr>
          <p:nvPr>
            <p:ph type="subTitle" idx="1"/>
          </p:nvPr>
        </p:nvSpPr>
        <p:spPr>
          <a:xfrm>
            <a:off x="358654" y="3546554"/>
            <a:ext cx="9144000" cy="473400"/>
          </a:xfrm>
          <a:prstGeom prst="rect">
            <a:avLst/>
          </a:prstGeom>
        </p:spPr>
        <p:txBody>
          <a:bodyPr>
            <a:noAutofit/>
          </a:bodyPr>
          <a:lstStyle>
            <a:lvl1pPr marL="0" indent="0" algn="l">
              <a:buNone/>
              <a:defRPr sz="3200" b="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7" name="Picture 6">
            <a:extLst>
              <a:ext uri="{FF2B5EF4-FFF2-40B4-BE49-F238E27FC236}">
                <a16:creationId xmlns:a16="http://schemas.microsoft.com/office/drawing/2014/main" id="{4BEB3A1B-154E-43E3-F4E6-91A756D1202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21825" y="5990940"/>
            <a:ext cx="1951912" cy="790657"/>
          </a:xfrm>
          <a:prstGeom prst="rect">
            <a:avLst/>
          </a:prstGeom>
        </p:spPr>
      </p:pic>
      <p:sp>
        <p:nvSpPr>
          <p:cNvPr id="8" name="Rectangle 7">
            <a:extLst>
              <a:ext uri="{FF2B5EF4-FFF2-40B4-BE49-F238E27FC236}">
                <a16:creationId xmlns:a16="http://schemas.microsoft.com/office/drawing/2014/main" id="{0EE4A026-A07C-BEF5-47B8-DEEF677C280E}"/>
              </a:ext>
            </a:extLst>
          </p:cNvPr>
          <p:cNvSpPr/>
          <p:nvPr userDrawn="1"/>
        </p:nvSpPr>
        <p:spPr>
          <a:xfrm>
            <a:off x="0" y="0"/>
            <a:ext cx="12192000" cy="283464"/>
          </a:xfrm>
          <a:prstGeom prst="rect">
            <a:avLst/>
          </a:prstGeom>
          <a:solidFill>
            <a:schemeClr val="accent2"/>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879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E4A026-A07C-BEF5-47B8-DEEF677C280E}"/>
              </a:ext>
            </a:extLst>
          </p:cNvPr>
          <p:cNvSpPr/>
          <p:nvPr userDrawn="1"/>
        </p:nvSpPr>
        <p:spPr>
          <a:xfrm>
            <a:off x="0" y="0"/>
            <a:ext cx="12192000" cy="283464"/>
          </a:xfrm>
          <a:prstGeom prst="rect">
            <a:avLst/>
          </a:prstGeom>
          <a:solidFill>
            <a:schemeClr val="accent2"/>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56FF61CD-5FC1-FCB2-96FC-3431EE2562AA}"/>
              </a:ext>
            </a:extLst>
          </p:cNvPr>
          <p:cNvSpPr>
            <a:spLocks noGrp="1"/>
          </p:cNvSpPr>
          <p:nvPr>
            <p:ph type="title" hasCustomPrompt="1"/>
          </p:nvPr>
        </p:nvSpPr>
        <p:spPr>
          <a:xfrm>
            <a:off x="838200" y="1223500"/>
            <a:ext cx="10515600" cy="1326959"/>
          </a:xfrm>
          <a:prstGeom prst="rect">
            <a:avLst/>
          </a:prstGeom>
        </p:spPr>
        <p:txBody>
          <a:bodyPr anchor="b"/>
          <a:lstStyle>
            <a:lvl1pPr algn="ctr">
              <a:defRPr sz="6000">
                <a:solidFill>
                  <a:schemeClr val="tx2"/>
                </a:solidFill>
              </a:defRPr>
            </a:lvl1pPr>
          </a:lstStyle>
          <a:p>
            <a:r>
              <a:rPr lang="en-US" dirty="0"/>
              <a:t>Quote text here</a:t>
            </a:r>
          </a:p>
        </p:txBody>
      </p:sp>
      <p:sp>
        <p:nvSpPr>
          <p:cNvPr id="9" name="Text Placeholder 10">
            <a:extLst>
              <a:ext uri="{FF2B5EF4-FFF2-40B4-BE49-F238E27FC236}">
                <a16:creationId xmlns:a16="http://schemas.microsoft.com/office/drawing/2014/main" id="{7A52745E-9239-5B21-D933-7DD5273246BF}"/>
              </a:ext>
            </a:extLst>
          </p:cNvPr>
          <p:cNvSpPr>
            <a:spLocks noGrp="1"/>
          </p:cNvSpPr>
          <p:nvPr>
            <p:ph type="body" sz="quarter" idx="10" hasCustomPrompt="1"/>
          </p:nvPr>
        </p:nvSpPr>
        <p:spPr>
          <a:xfrm>
            <a:off x="3567580" y="3748182"/>
            <a:ext cx="4895850" cy="368300"/>
          </a:xfrm>
          <a:prstGeom prst="rect">
            <a:avLst/>
          </a:prstGeom>
          <a:noFill/>
        </p:spPr>
        <p:txBody>
          <a:bodyPr>
            <a:noAutofit/>
          </a:bodyPr>
          <a:lstStyle>
            <a:lvl1pPr marL="0" indent="0" algn="ctr">
              <a:buNone/>
              <a:defRPr sz="2000" b="1">
                <a:solidFill>
                  <a:schemeClr val="tx2"/>
                </a:solidFill>
              </a:defRPr>
            </a:lvl1pPr>
            <a:lvl5pPr>
              <a:defRPr/>
            </a:lvl5pPr>
          </a:lstStyle>
          <a:p>
            <a:pPr lvl="0"/>
            <a:r>
              <a:rPr lang="en-US" dirty="0"/>
              <a:t>- Attribution here</a:t>
            </a:r>
            <a:endParaRPr lang="en-GB" dirty="0"/>
          </a:p>
        </p:txBody>
      </p:sp>
      <p:pic>
        <p:nvPicPr>
          <p:cNvPr id="11" name="Picture 10">
            <a:extLst>
              <a:ext uri="{FF2B5EF4-FFF2-40B4-BE49-F238E27FC236}">
                <a16:creationId xmlns:a16="http://schemas.microsoft.com/office/drawing/2014/main" id="{9EB59A39-AE0D-8554-2240-0E04BAB47FE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21825" y="5990940"/>
            <a:ext cx="1951912" cy="790657"/>
          </a:xfrm>
          <a:prstGeom prst="rect">
            <a:avLst/>
          </a:prstGeom>
        </p:spPr>
      </p:pic>
      <p:pic>
        <p:nvPicPr>
          <p:cNvPr id="12" name="Picture 11">
            <a:extLst>
              <a:ext uri="{FF2B5EF4-FFF2-40B4-BE49-F238E27FC236}">
                <a16:creationId xmlns:a16="http://schemas.microsoft.com/office/drawing/2014/main" id="{31C13390-8BED-D6EB-870C-BAA70CEE8F3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21824" y="5990940"/>
            <a:ext cx="1951915" cy="790657"/>
          </a:xfrm>
          <a:prstGeom prst="rect">
            <a:avLst/>
          </a:prstGeom>
        </p:spPr>
      </p:pic>
    </p:spTree>
    <p:extLst>
      <p:ext uri="{BB962C8B-B14F-4D97-AF65-F5344CB8AC3E}">
        <p14:creationId xmlns:p14="http://schemas.microsoft.com/office/powerpoint/2010/main" val="2474025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EBCD27-9B44-43CA-E2D1-5C8AA602737F}"/>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EE4A026-A07C-BEF5-47B8-DEEF677C280E}"/>
              </a:ext>
            </a:extLst>
          </p:cNvPr>
          <p:cNvSpPr/>
          <p:nvPr userDrawn="1"/>
        </p:nvSpPr>
        <p:spPr>
          <a:xfrm>
            <a:off x="0" y="0"/>
            <a:ext cx="12192000" cy="283464"/>
          </a:xfrm>
          <a:prstGeom prst="rect">
            <a:avLst/>
          </a:prstGeom>
          <a:solidFill>
            <a:schemeClr val="accent2"/>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ADAAC8FF-4D96-415A-ABE3-B9C6A2D97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39424" y="513584"/>
            <a:ext cx="713152" cy="590195"/>
          </a:xfrm>
          <a:prstGeom prst="rect">
            <a:avLst/>
          </a:prstGeom>
        </p:spPr>
      </p:pic>
      <p:sp>
        <p:nvSpPr>
          <p:cNvPr id="6" name="Title 1">
            <a:extLst>
              <a:ext uri="{FF2B5EF4-FFF2-40B4-BE49-F238E27FC236}">
                <a16:creationId xmlns:a16="http://schemas.microsoft.com/office/drawing/2014/main" id="{56FF61CD-5FC1-FCB2-96FC-3431EE2562AA}"/>
              </a:ext>
            </a:extLst>
          </p:cNvPr>
          <p:cNvSpPr>
            <a:spLocks noGrp="1"/>
          </p:cNvSpPr>
          <p:nvPr>
            <p:ph type="title" hasCustomPrompt="1"/>
          </p:nvPr>
        </p:nvSpPr>
        <p:spPr>
          <a:xfrm>
            <a:off x="838200" y="1223500"/>
            <a:ext cx="10515600" cy="1326959"/>
          </a:xfrm>
          <a:prstGeom prst="rect">
            <a:avLst/>
          </a:prstGeom>
        </p:spPr>
        <p:txBody>
          <a:bodyPr anchor="b"/>
          <a:lstStyle>
            <a:lvl1pPr algn="ctr">
              <a:defRPr sz="6000">
                <a:solidFill>
                  <a:schemeClr val="bg1"/>
                </a:solidFill>
              </a:defRPr>
            </a:lvl1pPr>
          </a:lstStyle>
          <a:p>
            <a:r>
              <a:rPr lang="en-US" dirty="0"/>
              <a:t>Quote text here</a:t>
            </a:r>
          </a:p>
        </p:txBody>
      </p:sp>
      <p:sp>
        <p:nvSpPr>
          <p:cNvPr id="9" name="Text Placeholder 10">
            <a:extLst>
              <a:ext uri="{FF2B5EF4-FFF2-40B4-BE49-F238E27FC236}">
                <a16:creationId xmlns:a16="http://schemas.microsoft.com/office/drawing/2014/main" id="{7A52745E-9239-5B21-D933-7DD5273246BF}"/>
              </a:ext>
            </a:extLst>
          </p:cNvPr>
          <p:cNvSpPr>
            <a:spLocks noGrp="1"/>
          </p:cNvSpPr>
          <p:nvPr>
            <p:ph type="body" sz="quarter" idx="10" hasCustomPrompt="1"/>
          </p:nvPr>
        </p:nvSpPr>
        <p:spPr>
          <a:xfrm>
            <a:off x="3567580" y="3748182"/>
            <a:ext cx="4895850" cy="368300"/>
          </a:xfrm>
          <a:prstGeom prst="rect">
            <a:avLst/>
          </a:prstGeom>
          <a:noFill/>
        </p:spPr>
        <p:txBody>
          <a:bodyPr>
            <a:noAutofit/>
          </a:bodyPr>
          <a:lstStyle>
            <a:lvl1pPr marL="0" indent="0" algn="ctr">
              <a:buNone/>
              <a:defRPr sz="2000" b="1">
                <a:solidFill>
                  <a:schemeClr val="bg1"/>
                </a:solidFill>
              </a:defRPr>
            </a:lvl1pPr>
            <a:lvl5pPr>
              <a:defRPr/>
            </a:lvl5pPr>
          </a:lstStyle>
          <a:p>
            <a:pPr lvl="0"/>
            <a:r>
              <a:rPr lang="en-US" dirty="0"/>
              <a:t>- Attribution here</a:t>
            </a:r>
            <a:endParaRPr lang="en-GB" dirty="0"/>
          </a:p>
        </p:txBody>
      </p:sp>
      <p:pic>
        <p:nvPicPr>
          <p:cNvPr id="11" name="Picture 10">
            <a:extLst>
              <a:ext uri="{FF2B5EF4-FFF2-40B4-BE49-F238E27FC236}">
                <a16:creationId xmlns:a16="http://schemas.microsoft.com/office/drawing/2014/main" id="{9EB59A39-AE0D-8554-2240-0E04BAB47FE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021825" y="5990940"/>
            <a:ext cx="1951912" cy="790657"/>
          </a:xfrm>
          <a:prstGeom prst="rect">
            <a:avLst/>
          </a:prstGeom>
        </p:spPr>
      </p:pic>
    </p:spTree>
    <p:extLst>
      <p:ext uri="{BB962C8B-B14F-4D97-AF65-F5344CB8AC3E}">
        <p14:creationId xmlns:p14="http://schemas.microsoft.com/office/powerpoint/2010/main" val="4153993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Quot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E4A026-A07C-BEF5-47B8-DEEF677C280E}"/>
              </a:ext>
            </a:extLst>
          </p:cNvPr>
          <p:cNvSpPr/>
          <p:nvPr userDrawn="1"/>
        </p:nvSpPr>
        <p:spPr>
          <a:xfrm>
            <a:off x="0" y="0"/>
            <a:ext cx="12192000" cy="283464"/>
          </a:xfrm>
          <a:prstGeom prst="rect">
            <a:avLst/>
          </a:prstGeom>
          <a:solidFill>
            <a:schemeClr val="accent2"/>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56FF61CD-5FC1-FCB2-96FC-3431EE2562AA}"/>
              </a:ext>
            </a:extLst>
          </p:cNvPr>
          <p:cNvSpPr>
            <a:spLocks noGrp="1"/>
          </p:cNvSpPr>
          <p:nvPr>
            <p:ph type="title" hasCustomPrompt="1"/>
          </p:nvPr>
        </p:nvSpPr>
        <p:spPr>
          <a:xfrm>
            <a:off x="838200" y="1223500"/>
            <a:ext cx="10515600" cy="1326959"/>
          </a:xfrm>
          <a:prstGeom prst="rect">
            <a:avLst/>
          </a:prstGeom>
        </p:spPr>
        <p:txBody>
          <a:bodyPr anchor="b"/>
          <a:lstStyle>
            <a:lvl1pPr algn="ctr">
              <a:defRPr sz="6000">
                <a:solidFill>
                  <a:schemeClr val="bg1"/>
                </a:solidFill>
              </a:defRPr>
            </a:lvl1pPr>
          </a:lstStyle>
          <a:p>
            <a:r>
              <a:rPr lang="en-US" dirty="0"/>
              <a:t>Quote text here</a:t>
            </a:r>
          </a:p>
        </p:txBody>
      </p:sp>
      <p:sp>
        <p:nvSpPr>
          <p:cNvPr id="9" name="Text Placeholder 10">
            <a:extLst>
              <a:ext uri="{FF2B5EF4-FFF2-40B4-BE49-F238E27FC236}">
                <a16:creationId xmlns:a16="http://schemas.microsoft.com/office/drawing/2014/main" id="{7A52745E-9239-5B21-D933-7DD5273246BF}"/>
              </a:ext>
            </a:extLst>
          </p:cNvPr>
          <p:cNvSpPr>
            <a:spLocks noGrp="1"/>
          </p:cNvSpPr>
          <p:nvPr>
            <p:ph type="body" sz="quarter" idx="10" hasCustomPrompt="1"/>
          </p:nvPr>
        </p:nvSpPr>
        <p:spPr>
          <a:xfrm>
            <a:off x="3567580" y="3748182"/>
            <a:ext cx="4895850" cy="368300"/>
          </a:xfrm>
          <a:prstGeom prst="rect">
            <a:avLst/>
          </a:prstGeom>
          <a:noFill/>
        </p:spPr>
        <p:txBody>
          <a:bodyPr>
            <a:noAutofit/>
          </a:bodyPr>
          <a:lstStyle>
            <a:lvl1pPr marL="0" indent="0" algn="ctr">
              <a:buNone/>
              <a:defRPr sz="2000" b="1">
                <a:solidFill>
                  <a:schemeClr val="bg1"/>
                </a:solidFill>
              </a:defRPr>
            </a:lvl1pPr>
            <a:lvl5pPr>
              <a:defRPr/>
            </a:lvl5pPr>
          </a:lstStyle>
          <a:p>
            <a:pPr lvl="0"/>
            <a:r>
              <a:rPr lang="en-US" dirty="0"/>
              <a:t>- Attribution here</a:t>
            </a:r>
            <a:endParaRPr lang="en-GB" dirty="0"/>
          </a:p>
        </p:txBody>
      </p:sp>
      <p:pic>
        <p:nvPicPr>
          <p:cNvPr id="2" name="Picture 1">
            <a:extLst>
              <a:ext uri="{FF2B5EF4-FFF2-40B4-BE49-F238E27FC236}">
                <a16:creationId xmlns:a16="http://schemas.microsoft.com/office/drawing/2014/main" id="{5232E085-4F8B-4599-5FD3-FDA35D5551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21824" y="5990940"/>
            <a:ext cx="1951915" cy="790657"/>
          </a:xfrm>
          <a:prstGeom prst="rect">
            <a:avLst/>
          </a:prstGeom>
        </p:spPr>
      </p:pic>
    </p:spTree>
    <p:extLst>
      <p:ext uri="{BB962C8B-B14F-4D97-AF65-F5344CB8AC3E}">
        <p14:creationId xmlns:p14="http://schemas.microsoft.com/office/powerpoint/2010/main" val="2681243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56235" y="2198053"/>
            <a:ext cx="10515600" cy="3203575"/>
          </a:xfrm>
          <a:prstGeom prst="rect">
            <a:avLst/>
          </a:prstGeom>
          <a:noFill/>
          <a:ln w="19050" cap="rnd">
            <a:noFill/>
          </a:ln>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856235" y="620249"/>
            <a:ext cx="10515600" cy="1325563"/>
          </a:xfrm>
          <a:prstGeom prst="rect">
            <a:avLst/>
          </a:prstGeom>
          <a:noFill/>
          <a:ln w="19050">
            <a:solidFill>
              <a:schemeClr val="bg1"/>
            </a:solidFill>
          </a:ln>
        </p:spPr>
        <p:txBody>
          <a:bodyPr/>
          <a:lstStyle>
            <a:lvl1pPr>
              <a:defRPr>
                <a:solidFill>
                  <a:schemeClr val="tx2"/>
                </a:solidFill>
              </a:defRPr>
            </a:lvl1pPr>
          </a:lstStyle>
          <a:p>
            <a:r>
              <a:rPr lang="en-US" dirty="0"/>
              <a:t>Click to edit Master title style</a:t>
            </a:r>
            <a:endParaRPr lang="en-GB" dirty="0"/>
          </a:p>
        </p:txBody>
      </p:sp>
      <p:pic>
        <p:nvPicPr>
          <p:cNvPr id="4" name="Picture 3">
            <a:extLst>
              <a:ext uri="{FF2B5EF4-FFF2-40B4-BE49-F238E27FC236}">
                <a16:creationId xmlns:a16="http://schemas.microsoft.com/office/drawing/2014/main" id="{FE8DE80C-AE55-6EFD-A654-1396796B4C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21824" y="5990940"/>
            <a:ext cx="1951915" cy="790657"/>
          </a:xfrm>
          <a:prstGeom prst="rect">
            <a:avLst/>
          </a:prstGeom>
        </p:spPr>
      </p:pic>
      <p:sp>
        <p:nvSpPr>
          <p:cNvPr id="5" name="Rectangle 4">
            <a:extLst>
              <a:ext uri="{FF2B5EF4-FFF2-40B4-BE49-F238E27FC236}">
                <a16:creationId xmlns:a16="http://schemas.microsoft.com/office/drawing/2014/main" id="{E96A6E49-E8A9-1102-54F6-F6577757AF1A}"/>
              </a:ext>
            </a:extLst>
          </p:cNvPr>
          <p:cNvSpPr/>
          <p:nvPr userDrawn="1"/>
        </p:nvSpPr>
        <p:spPr>
          <a:xfrm>
            <a:off x="0" y="0"/>
            <a:ext cx="12192000" cy="283464"/>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5448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a:ln w="19050">
            <a:solidFill>
              <a:schemeClr val="tx1"/>
            </a:solidFill>
          </a:ln>
        </p:spPr>
        <p:txBody>
          <a:bodyPr/>
          <a:lstStyle>
            <a:lvl1pPr>
              <a:defRPr>
                <a:solidFill>
                  <a:sysClr val="windowText" lastClr="000000"/>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838200" y="1825625"/>
            <a:ext cx="5181600" cy="3710012"/>
          </a:xfrm>
          <a:prstGeom prst="rect">
            <a:avLst/>
          </a:prstGeom>
          <a:ln w="19050">
            <a:solidFill>
              <a:schemeClr val="tx1"/>
            </a:solidFill>
          </a:ln>
        </p:spPr>
        <p:txBody>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1825626"/>
            <a:ext cx="5181600" cy="3710012"/>
          </a:xfrm>
          <a:prstGeom prst="rect">
            <a:avLst/>
          </a:prstGeom>
          <a:ln w="19050">
            <a:solidFill>
              <a:schemeClr val="tx1"/>
            </a:solidFill>
          </a:ln>
        </p:spPr>
        <p:txBody>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A8A44995-4CEB-BB44-988E-5B8A43BE8D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21824" y="5990940"/>
            <a:ext cx="1951915" cy="790657"/>
          </a:xfrm>
          <a:prstGeom prst="rect">
            <a:avLst/>
          </a:prstGeom>
        </p:spPr>
      </p:pic>
    </p:spTree>
    <p:extLst>
      <p:ext uri="{BB962C8B-B14F-4D97-AF65-F5344CB8AC3E}">
        <p14:creationId xmlns:p14="http://schemas.microsoft.com/office/powerpoint/2010/main" val="7334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a:xfrm>
            <a:off x="8610600" y="6356361"/>
            <a:ext cx="2743200" cy="365123"/>
          </a:xfrm>
          <a:prstGeom prst="rect">
            <a:avLst/>
          </a:prstGeom>
        </p:spPr>
        <p:txBody>
          <a:bodyPr/>
          <a:lstStyle/>
          <a:p>
            <a:fld id="{52D4EED3-7DD0-442A-9988-B6048A32560D}" type="slidenum">
              <a:rPr lang="en-GB" smtClean="0"/>
              <a:t>‹#›</a:t>
            </a:fld>
            <a:endParaRPr lang="en-GB" dirty="0"/>
          </a:p>
        </p:txBody>
      </p:sp>
    </p:spTree>
    <p:extLst>
      <p:ext uri="{BB962C8B-B14F-4D97-AF65-F5344CB8AC3E}">
        <p14:creationId xmlns:p14="http://schemas.microsoft.com/office/powerpoint/2010/main" val="2278002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80258" y="5035860"/>
            <a:ext cx="12352516" cy="1927648"/>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80258" y="2387812"/>
            <a:ext cx="9144000" cy="2387600"/>
          </a:xfrm>
          <a:prstGeom prst="rect">
            <a:avLst/>
          </a:prstGeom>
        </p:spPr>
        <p:txBody>
          <a:bodyPr anchor="b">
            <a:normAutofit/>
          </a:bodyPr>
          <a:lstStyle>
            <a:lvl1pPr algn="l">
              <a:defRPr sz="5400">
                <a:solidFill>
                  <a:schemeClr val="tx1"/>
                </a:solidFill>
                <a:latin typeface="Nunito Sans" panose="00000500000000000000" pitchFamily="2" charset="0"/>
              </a:defRPr>
            </a:lvl1pPr>
          </a:lstStyle>
          <a:p>
            <a:r>
              <a:rPr lang="en-US" dirty="0"/>
              <a:t>Click to edit Master title style</a:t>
            </a:r>
            <a:endParaRPr lang="en-GB" dirty="0"/>
          </a:p>
        </p:txBody>
      </p:sp>
      <p:sp>
        <p:nvSpPr>
          <p:cNvPr id="3" name="Subtitle 2"/>
          <p:cNvSpPr>
            <a:spLocks noGrp="1"/>
          </p:cNvSpPr>
          <p:nvPr>
            <p:ph type="subTitle" idx="1"/>
          </p:nvPr>
        </p:nvSpPr>
        <p:spPr>
          <a:xfrm>
            <a:off x="0" y="5035860"/>
            <a:ext cx="9144000" cy="473400"/>
          </a:xfrm>
          <a:prstGeom prst="rect">
            <a:avLst/>
          </a:prstGeo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GB" dirty="0"/>
          </a:p>
        </p:txBody>
      </p:sp>
      <p:pic>
        <p:nvPicPr>
          <p:cNvPr id="5" name="Picture 4">
            <a:extLst>
              <a:ext uri="{FF2B5EF4-FFF2-40B4-BE49-F238E27FC236}">
                <a16:creationId xmlns:a16="http://schemas.microsoft.com/office/drawing/2014/main" id="{79F8DA7C-0C34-8BDD-8313-AAC7854253D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21824" y="5990940"/>
            <a:ext cx="1951915" cy="790657"/>
          </a:xfrm>
          <a:prstGeom prst="rect">
            <a:avLst/>
          </a:prstGeom>
        </p:spPr>
      </p:pic>
    </p:spTree>
    <p:extLst>
      <p:ext uri="{BB962C8B-B14F-4D97-AF65-F5344CB8AC3E}">
        <p14:creationId xmlns:p14="http://schemas.microsoft.com/office/powerpoint/2010/main" val="3328082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351757"/>
      </p:ext>
    </p:extLst>
  </p:cSld>
  <p:clrMap bg1="lt1" tx1="dk1" bg2="lt2" tx2="dk2" accent1="accent1" accent2="accent2" accent3="accent3" accent4="accent4" accent5="accent5" accent6="accent6" hlink="hlink" folHlink="folHlink"/>
  <p:sldLayoutIdLst>
    <p:sldLayoutId id="2147483673" r:id="rId1"/>
    <p:sldLayoutId id="2147483708" r:id="rId2"/>
    <p:sldLayoutId id="2147483740" r:id="rId3"/>
    <p:sldLayoutId id="2147483741" r:id="rId4"/>
    <p:sldLayoutId id="2147483742" r:id="rId5"/>
    <p:sldLayoutId id="2147483674" r:id="rId6"/>
    <p:sldLayoutId id="2147483676" r:id="rId7"/>
    <p:sldLayoutId id="2147483707"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1.sv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5.sv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svg"/></Relationships>
</file>

<file path=ppt/slides/_rels/slide1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77.jpg"/><Relationship Id="rId4" Type="http://schemas.openxmlformats.org/officeDocument/2006/relationships/image" Target="../media/image65.sv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8.jpg"/><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9.jpg"/><Relationship Id="rId4" Type="http://schemas.openxmlformats.org/officeDocument/2006/relationships/image" Target="../media/image65.sv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80.jpg"/><Relationship Id="rId4" Type="http://schemas.openxmlformats.org/officeDocument/2006/relationships/image" Target="../media/image65.svg"/></Relationships>
</file>

<file path=ppt/slides/_rels/slide2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82.jpg"/><Relationship Id="rId4" Type="http://schemas.openxmlformats.org/officeDocument/2006/relationships/image" Target="../media/image65.svg"/></Relationships>
</file>

<file path=ppt/slides/_rels/slide2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mailto:info@unialliance.ac.uk"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34" Type="http://schemas.openxmlformats.org/officeDocument/2006/relationships/image" Target="../media/image56.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2" Type="http://schemas.openxmlformats.org/officeDocument/2006/relationships/notesSlide" Target="../notesSlides/notesSlide7.xml"/><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1.sv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7A8945-BEC2-3F09-2B8C-FE93A458B0ED}"/>
              </a:ext>
            </a:extLst>
          </p:cNvPr>
          <p:cNvSpPr txBox="1"/>
          <p:nvPr/>
        </p:nvSpPr>
        <p:spPr>
          <a:xfrm>
            <a:off x="672094" y="1721511"/>
            <a:ext cx="9585597" cy="2246769"/>
          </a:xfrm>
          <a:prstGeom prst="rect">
            <a:avLst/>
          </a:prstGeom>
          <a:noFill/>
        </p:spPr>
        <p:txBody>
          <a:bodyPr wrap="square">
            <a:spAutoFit/>
          </a:bodyPr>
          <a:lstStyle/>
          <a:p>
            <a:r>
              <a:rPr lang="en-GB" sz="6600" dirty="0">
                <a:solidFill>
                  <a:schemeClr val="bg1"/>
                </a:solidFill>
                <a:latin typeface="+mj-lt"/>
                <a:cs typeface="Calibri" panose="020F0502020204030204" pitchFamily="34" charset="0"/>
              </a:rPr>
              <a:t>University Alliance</a:t>
            </a:r>
            <a:br>
              <a:rPr lang="en-GB" sz="4800" dirty="0">
                <a:solidFill>
                  <a:schemeClr val="bg1"/>
                </a:solidFill>
                <a:latin typeface="+mj-lt"/>
                <a:cs typeface="Calibri" panose="020F0502020204030204" pitchFamily="34" charset="0"/>
              </a:rPr>
            </a:br>
            <a:r>
              <a:rPr lang="en-GB" sz="2800" dirty="0">
                <a:solidFill>
                  <a:schemeClr val="bg1"/>
                </a:solidFill>
                <a:latin typeface="Arial BOLD" panose="020B0704020202020204" pitchFamily="34" charset="0"/>
                <a:cs typeface="Arial BOLD" panose="020B0704020202020204" pitchFamily="34" charset="0"/>
              </a:rPr>
              <a:t>The voice of professional and technical universities</a:t>
            </a:r>
          </a:p>
          <a:p>
            <a:endParaRPr lang="en-GB" sz="2800" dirty="0">
              <a:solidFill>
                <a:schemeClr val="bg1"/>
              </a:solidFill>
              <a:latin typeface="Arial BOLD" panose="020B0704020202020204" pitchFamily="34" charset="0"/>
              <a:cs typeface="Arial BOLD" panose="020B0704020202020204" pitchFamily="34" charset="0"/>
            </a:endParaRPr>
          </a:p>
          <a:p>
            <a:endParaRPr lang="en-GB" i="1" dirty="0">
              <a:solidFill>
                <a:schemeClr val="bg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345289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60EF42-282F-9FAF-8598-D4DBE0090B54}"/>
              </a:ext>
            </a:extLst>
          </p:cNvPr>
          <p:cNvSpPr/>
          <p:nvPr/>
        </p:nvSpPr>
        <p:spPr>
          <a:xfrm>
            <a:off x="4745620" y="1397540"/>
            <a:ext cx="7446380" cy="41743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3CE9433-FC39-1AEC-1BD5-4278F3B7337B}"/>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CDAB2CB-2244-9729-B644-F36B552A02C4}"/>
              </a:ext>
            </a:extLst>
          </p:cNvPr>
          <p:cNvSpPr txBox="1"/>
          <p:nvPr/>
        </p:nvSpPr>
        <p:spPr>
          <a:xfrm>
            <a:off x="340168" y="135028"/>
            <a:ext cx="115116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mj-lt"/>
                <a:ea typeface="+mn-ea"/>
                <a:cs typeface="+mn-cs"/>
              </a:rPr>
              <a:t>What do students and graduates say about Alliance Universities?</a:t>
            </a:r>
          </a:p>
        </p:txBody>
      </p:sp>
      <p:sp>
        <p:nvSpPr>
          <p:cNvPr id="6" name="TextBox 5">
            <a:extLst>
              <a:ext uri="{FF2B5EF4-FFF2-40B4-BE49-F238E27FC236}">
                <a16:creationId xmlns:a16="http://schemas.microsoft.com/office/drawing/2014/main" id="{664A6C7E-8C9C-7BEA-9932-D7FDA65417B0}"/>
              </a:ext>
            </a:extLst>
          </p:cNvPr>
          <p:cNvSpPr txBox="1"/>
          <p:nvPr/>
        </p:nvSpPr>
        <p:spPr>
          <a:xfrm>
            <a:off x="5603758" y="2410934"/>
            <a:ext cx="597029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485FEB"/>
                </a:solidFill>
                <a:effectLst/>
                <a:uLnTx/>
                <a:uFillTx/>
                <a:ea typeface="+mn-ea"/>
                <a:cs typeface="+mn-cs"/>
              </a:rPr>
              <a:t>The lecturers are so experienced, as they’re all actively working in the industry and have been for years. Developing my expertise directly from industry specialists has been vital. Also, the equipment we have access to is top-notch. The cameras, lighting, microphones – the tech is amazing, and that’s made a massive difference to my storytelling. The partnership the course has with the BBC is incredible.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u="none" strike="noStrike" kern="1200" cap="none" spc="0" normalizeH="0" baseline="0" noProof="0" dirty="0">
              <a:ln>
                <a:noFill/>
              </a:ln>
              <a:solidFill>
                <a:srgbClr val="485FEB"/>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u="none" strike="noStrike" kern="1200" cap="none" spc="0" normalizeH="0" baseline="0" noProof="0" dirty="0">
              <a:ln>
                <a:noFill/>
              </a:ln>
              <a:solidFill>
                <a:srgbClr val="485FEB"/>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u="none" strike="noStrike" kern="1200" cap="none" spc="0" normalizeH="0" baseline="0" noProof="0" dirty="0">
              <a:ln>
                <a:noFill/>
              </a:ln>
              <a:solidFill>
                <a:srgbClr val="485FEB"/>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u="none" strike="noStrike" kern="1200" cap="none" spc="0" normalizeH="0" baseline="0" noProof="0" dirty="0">
              <a:ln>
                <a:noFill/>
              </a:ln>
              <a:solidFill>
                <a:srgbClr val="485FEB"/>
              </a:solidFill>
              <a:effectLst/>
              <a:uLnTx/>
              <a:uFillTx/>
              <a:ea typeface="+mn-ea"/>
              <a:cs typeface="+mn-cs"/>
            </a:endParaRPr>
          </a:p>
        </p:txBody>
      </p:sp>
      <p:pic>
        <p:nvPicPr>
          <p:cNvPr id="30" name="Picture 29">
            <a:extLst>
              <a:ext uri="{FF2B5EF4-FFF2-40B4-BE49-F238E27FC236}">
                <a16:creationId xmlns:a16="http://schemas.microsoft.com/office/drawing/2014/main" id="{DF9BE2EE-726B-7F58-16BC-961D6C80ECD2}"/>
              </a:ext>
            </a:extLst>
          </p:cNvPr>
          <p:cNvPicPr>
            <a:picLocks noChangeAspect="1"/>
          </p:cNvPicPr>
          <p:nvPr/>
        </p:nvPicPr>
        <p:blipFill rotWithShape="1">
          <a:blip r:embed="rId3">
            <a:extLst>
              <a:ext uri="{28A0092B-C50C-407E-A947-70E740481C1C}">
                <a14:useLocalDpi xmlns:a14="http://schemas.microsoft.com/office/drawing/2010/main" val="0"/>
              </a:ext>
            </a:extLst>
          </a:blip>
          <a:srcRect b="12037"/>
          <a:stretch/>
        </p:blipFill>
        <p:spPr>
          <a:xfrm>
            <a:off x="0" y="1397540"/>
            <a:ext cx="4745620" cy="4174334"/>
          </a:xfrm>
          <a:prstGeom prst="rect">
            <a:avLst/>
          </a:prstGeom>
        </p:spPr>
      </p:pic>
      <p:pic>
        <p:nvPicPr>
          <p:cNvPr id="8" name="Graphic 7">
            <a:extLst>
              <a:ext uri="{FF2B5EF4-FFF2-40B4-BE49-F238E27FC236}">
                <a16:creationId xmlns:a16="http://schemas.microsoft.com/office/drawing/2014/main" id="{79AA7C87-1D49-0867-ED6C-868819E17D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12234" y="1609139"/>
            <a:ext cx="713152" cy="590195"/>
          </a:xfrm>
          <a:prstGeom prst="rect">
            <a:avLst/>
          </a:prstGeom>
        </p:spPr>
      </p:pic>
      <p:sp>
        <p:nvSpPr>
          <p:cNvPr id="10" name="TextBox 9">
            <a:extLst>
              <a:ext uri="{FF2B5EF4-FFF2-40B4-BE49-F238E27FC236}">
                <a16:creationId xmlns:a16="http://schemas.microsoft.com/office/drawing/2014/main" id="{F332BD96-5C25-01F7-9E7D-F23CA6AE9CF9}"/>
              </a:ext>
            </a:extLst>
          </p:cNvPr>
          <p:cNvSpPr txBox="1"/>
          <p:nvPr/>
        </p:nvSpPr>
        <p:spPr>
          <a:xfrm>
            <a:off x="199664" y="5757167"/>
            <a:ext cx="500894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ea typeface="+mn-ea"/>
                <a:cs typeface="+mn-cs"/>
              </a:rPr>
              <a:t>MA Wildlife Filmmaking, UWE Bristol</a:t>
            </a:r>
          </a:p>
        </p:txBody>
      </p:sp>
    </p:spTree>
    <p:extLst>
      <p:ext uri="{BB962C8B-B14F-4D97-AF65-F5344CB8AC3E}">
        <p14:creationId xmlns:p14="http://schemas.microsoft.com/office/powerpoint/2010/main" val="118116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D96FF-069A-DCCC-2BF8-3F468679A02B}"/>
              </a:ext>
            </a:extLst>
          </p:cNvPr>
          <p:cNvSpPr/>
          <p:nvPr/>
        </p:nvSpPr>
        <p:spPr>
          <a:xfrm>
            <a:off x="4745620" y="1397540"/>
            <a:ext cx="7446380" cy="417433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3CE9433-FC39-1AEC-1BD5-4278F3B7337B}"/>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CDAB2CB-2244-9729-B644-F36B552A02C4}"/>
              </a:ext>
            </a:extLst>
          </p:cNvPr>
          <p:cNvSpPr txBox="1"/>
          <p:nvPr/>
        </p:nvSpPr>
        <p:spPr>
          <a:xfrm>
            <a:off x="340168" y="135028"/>
            <a:ext cx="115116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mj-lt"/>
                <a:ea typeface="+mn-ea"/>
                <a:cs typeface="+mn-cs"/>
              </a:rPr>
              <a:t>What do students and graduates say about Alliance Universities?</a:t>
            </a:r>
          </a:p>
        </p:txBody>
      </p:sp>
      <p:sp>
        <p:nvSpPr>
          <p:cNvPr id="6" name="TextBox 5">
            <a:extLst>
              <a:ext uri="{FF2B5EF4-FFF2-40B4-BE49-F238E27FC236}">
                <a16:creationId xmlns:a16="http://schemas.microsoft.com/office/drawing/2014/main" id="{664A6C7E-8C9C-7BEA-9932-D7FDA65417B0}"/>
              </a:ext>
            </a:extLst>
          </p:cNvPr>
          <p:cNvSpPr txBox="1"/>
          <p:nvPr/>
        </p:nvSpPr>
        <p:spPr>
          <a:xfrm>
            <a:off x="5603758" y="2410934"/>
            <a:ext cx="597029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chemeClr val="bg1"/>
                </a:solidFill>
                <a:effectLst/>
                <a:uLnTx/>
                <a:uFillTx/>
                <a:ea typeface="+mn-ea"/>
                <a:cs typeface="+mn-cs"/>
              </a:rPr>
              <a:t>During my time at BCU, I did an internship with </a:t>
            </a:r>
            <a:r>
              <a:rPr kumimoji="0" lang="en-US" sz="2000" b="0" u="none" strike="noStrike" kern="1200" cap="none" spc="0" normalizeH="0" baseline="0" noProof="0" dirty="0" err="1">
                <a:ln>
                  <a:noFill/>
                </a:ln>
                <a:solidFill>
                  <a:schemeClr val="bg1"/>
                </a:solidFill>
                <a:effectLst/>
                <a:uLnTx/>
                <a:uFillTx/>
                <a:ea typeface="+mn-ea"/>
                <a:cs typeface="+mn-cs"/>
              </a:rPr>
              <a:t>Huffpost</a:t>
            </a:r>
            <a:r>
              <a:rPr kumimoji="0" lang="en-US" sz="2000" b="0" u="none" strike="noStrike" kern="1200" cap="none" spc="0" normalizeH="0" baseline="0" noProof="0" dirty="0">
                <a:ln>
                  <a:noFill/>
                </a:ln>
                <a:solidFill>
                  <a:schemeClr val="bg1"/>
                </a:solidFill>
                <a:effectLst/>
                <a:uLnTx/>
                <a:uFillTx/>
                <a:ea typeface="+mn-ea"/>
                <a:cs typeface="+mn-cs"/>
              </a:rPr>
              <a:t> UK, where I worked in their newsroom for seven weeks. I also did a few weeks in marketing at </a:t>
            </a:r>
            <a:r>
              <a:rPr kumimoji="0" lang="en-US" sz="2000" b="0" u="none" strike="noStrike" kern="1200" cap="none" spc="0" normalizeH="0" baseline="0" noProof="0" dirty="0" err="1">
                <a:ln>
                  <a:noFill/>
                </a:ln>
                <a:solidFill>
                  <a:schemeClr val="bg1"/>
                </a:solidFill>
                <a:effectLst/>
                <a:uLnTx/>
                <a:uFillTx/>
                <a:ea typeface="+mn-ea"/>
                <a:cs typeface="+mn-cs"/>
              </a:rPr>
              <a:t>Jewellery</a:t>
            </a:r>
            <a:r>
              <a:rPr kumimoji="0" lang="en-US" sz="2000" b="0" u="none" strike="noStrike" kern="1200" cap="none" spc="0" normalizeH="0" baseline="0" noProof="0" dirty="0">
                <a:ln>
                  <a:noFill/>
                </a:ln>
                <a:solidFill>
                  <a:schemeClr val="bg1"/>
                </a:solidFill>
                <a:effectLst/>
                <a:uLnTx/>
                <a:uFillTx/>
                <a:ea typeface="+mn-ea"/>
                <a:cs typeface="+mn-cs"/>
              </a:rPr>
              <a:t> Quarter BID, which gave me skills to write for a specific audiences. I was able to do an internship at the Graduate+ office at BCU, which gave me an insight into social media, as well as a placement at the Shropshire Star, which allowed me to discover my love for local journalism.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u="none" strike="noStrike" kern="1200" cap="none" spc="0" normalizeH="0" baseline="0" noProof="0" dirty="0">
              <a:ln>
                <a:noFill/>
              </a:ln>
              <a:solidFill>
                <a:schemeClr val="bg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u="none" strike="noStrike" kern="1200" cap="none" spc="0" normalizeH="0" baseline="0" noProof="0" dirty="0">
              <a:ln>
                <a:noFill/>
              </a:ln>
              <a:solidFill>
                <a:schemeClr val="bg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u="none" strike="noStrike" kern="1200" cap="none" spc="0" normalizeH="0" baseline="0" noProof="0" dirty="0">
              <a:ln>
                <a:noFill/>
              </a:ln>
              <a:solidFill>
                <a:schemeClr val="bg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u="none" strike="noStrike" kern="1200" cap="none" spc="0" normalizeH="0" baseline="0" noProof="0" dirty="0">
              <a:ln>
                <a:noFill/>
              </a:ln>
              <a:solidFill>
                <a:schemeClr val="bg1"/>
              </a:solidFill>
              <a:effectLst/>
              <a:uLnTx/>
              <a:uFillTx/>
              <a:ea typeface="+mn-ea"/>
              <a:cs typeface="+mn-cs"/>
            </a:endParaRPr>
          </a:p>
        </p:txBody>
      </p:sp>
      <p:pic>
        <p:nvPicPr>
          <p:cNvPr id="30" name="Picture 29">
            <a:extLst>
              <a:ext uri="{FF2B5EF4-FFF2-40B4-BE49-F238E27FC236}">
                <a16:creationId xmlns:a16="http://schemas.microsoft.com/office/drawing/2014/main" id="{DF9BE2EE-726B-7F58-16BC-961D6C80ECD2}"/>
              </a:ext>
            </a:extLst>
          </p:cNvPr>
          <p:cNvPicPr>
            <a:picLocks noChangeAspect="1"/>
          </p:cNvPicPr>
          <p:nvPr/>
        </p:nvPicPr>
        <p:blipFill rotWithShape="1">
          <a:blip r:embed="rId3">
            <a:extLst>
              <a:ext uri="{28A0092B-C50C-407E-A947-70E740481C1C}">
                <a14:useLocalDpi xmlns:a14="http://schemas.microsoft.com/office/drawing/2010/main" val="0"/>
              </a:ext>
            </a:extLst>
          </a:blip>
          <a:srcRect l="3931" r="3931"/>
          <a:stretch/>
        </p:blipFill>
        <p:spPr>
          <a:xfrm>
            <a:off x="0" y="1397540"/>
            <a:ext cx="4745620" cy="4174334"/>
          </a:xfrm>
          <a:prstGeom prst="rect">
            <a:avLst/>
          </a:prstGeom>
        </p:spPr>
      </p:pic>
      <p:pic>
        <p:nvPicPr>
          <p:cNvPr id="8" name="Graphic 7">
            <a:extLst>
              <a:ext uri="{FF2B5EF4-FFF2-40B4-BE49-F238E27FC236}">
                <a16:creationId xmlns:a16="http://schemas.microsoft.com/office/drawing/2014/main" id="{79AA7C87-1D49-0867-ED6C-868819E17D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12234" y="1609139"/>
            <a:ext cx="713152" cy="590195"/>
          </a:xfrm>
          <a:prstGeom prst="rect">
            <a:avLst/>
          </a:prstGeom>
        </p:spPr>
      </p:pic>
      <p:sp>
        <p:nvSpPr>
          <p:cNvPr id="10" name="TextBox 9">
            <a:extLst>
              <a:ext uri="{FF2B5EF4-FFF2-40B4-BE49-F238E27FC236}">
                <a16:creationId xmlns:a16="http://schemas.microsoft.com/office/drawing/2014/main" id="{F332BD96-5C25-01F7-9E7D-F23CA6AE9CF9}"/>
              </a:ext>
            </a:extLst>
          </p:cNvPr>
          <p:cNvSpPr txBox="1"/>
          <p:nvPr/>
        </p:nvSpPr>
        <p:spPr>
          <a:xfrm>
            <a:off x="199663" y="5757167"/>
            <a:ext cx="564999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err="1">
                <a:ln>
                  <a:noFill/>
                </a:ln>
                <a:effectLst/>
                <a:uLnTx/>
                <a:uFillTx/>
                <a:ea typeface="+mn-ea"/>
                <a:cs typeface="+mn-cs"/>
              </a:rPr>
              <a:t>Anisah</a:t>
            </a:r>
            <a:r>
              <a:rPr kumimoji="0" lang="en-GB" sz="1600" b="1" u="none" strike="noStrike" kern="1200" cap="none" spc="0" normalizeH="0" baseline="0" noProof="0" dirty="0">
                <a:ln>
                  <a:noFill/>
                </a:ln>
                <a:effectLst/>
                <a:uLnTx/>
                <a:uFillTx/>
                <a:ea typeface="+mn-ea"/>
                <a:cs typeface="+mn-cs"/>
              </a:rPr>
              <a:t> </a:t>
            </a:r>
            <a:r>
              <a:rPr kumimoji="0" lang="en-GB" sz="1600" b="1" u="none" strike="noStrike" kern="1200" cap="none" spc="0" normalizeH="0" baseline="0" noProof="0" dirty="0" err="1">
                <a:ln>
                  <a:noFill/>
                </a:ln>
                <a:effectLst/>
                <a:uLnTx/>
                <a:uFillTx/>
                <a:ea typeface="+mn-ea"/>
                <a:cs typeface="+mn-cs"/>
              </a:rPr>
              <a:t>Vasta</a:t>
            </a:r>
            <a:endParaRPr kumimoji="0" lang="en-GB" sz="1600" b="1"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ea typeface="+mn-ea"/>
                <a:cs typeface="+mn-cs"/>
              </a:rPr>
              <a:t>Studied: English and Journalism, Birmingham City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effectLst/>
                <a:uLnTx/>
                <a:uFillTx/>
                <a:ea typeface="+mn-ea"/>
                <a:cs typeface="+mn-cs"/>
              </a:rPr>
              <a:t>Job: Journalist, Birmingham Live</a:t>
            </a:r>
          </a:p>
        </p:txBody>
      </p:sp>
    </p:spTree>
    <p:extLst>
      <p:ext uri="{BB962C8B-B14F-4D97-AF65-F5344CB8AC3E}">
        <p14:creationId xmlns:p14="http://schemas.microsoft.com/office/powerpoint/2010/main" val="2817195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86825-2FD2-2AF5-FB31-803AEF6FB5D5}"/>
              </a:ext>
            </a:extLst>
          </p:cNvPr>
          <p:cNvSpPr>
            <a:spLocks noGrp="1"/>
          </p:cNvSpPr>
          <p:nvPr>
            <p:ph type="ctrTitle"/>
          </p:nvPr>
        </p:nvSpPr>
        <p:spPr>
          <a:xfrm>
            <a:off x="698816" y="1348868"/>
            <a:ext cx="6057090" cy="3609848"/>
          </a:xfrm>
        </p:spPr>
        <p:txBody>
          <a:bodyPr>
            <a:normAutofit fontScale="90000"/>
          </a:bodyPr>
          <a:lstStyle/>
          <a:p>
            <a:r>
              <a:rPr lang="en-GB" sz="7200" b="1" dirty="0"/>
              <a:t>A changing world: the future of work</a:t>
            </a:r>
            <a:endParaRPr lang="en-GB" sz="7200" dirty="0"/>
          </a:p>
        </p:txBody>
      </p:sp>
      <p:pic>
        <p:nvPicPr>
          <p:cNvPr id="2" name="Picture 1">
            <a:extLst>
              <a:ext uri="{FF2B5EF4-FFF2-40B4-BE49-F238E27FC236}">
                <a16:creationId xmlns:a16="http://schemas.microsoft.com/office/drawing/2014/main" id="{45C7B5C5-C868-D624-06D7-7F026D8BEBBB}"/>
              </a:ext>
            </a:extLst>
          </p:cNvPr>
          <p:cNvPicPr>
            <a:picLocks noChangeAspect="1"/>
          </p:cNvPicPr>
          <p:nvPr/>
        </p:nvPicPr>
        <p:blipFill>
          <a:blip r:embed="rId3"/>
          <a:stretch>
            <a:fillRect/>
          </a:stretch>
        </p:blipFill>
        <p:spPr>
          <a:xfrm>
            <a:off x="7152640" y="544937"/>
            <a:ext cx="8133080" cy="5425901"/>
          </a:xfrm>
          <a:prstGeom prst="rect">
            <a:avLst/>
          </a:prstGeom>
        </p:spPr>
      </p:pic>
    </p:spTree>
    <p:extLst>
      <p:ext uri="{BB962C8B-B14F-4D97-AF65-F5344CB8AC3E}">
        <p14:creationId xmlns:p14="http://schemas.microsoft.com/office/powerpoint/2010/main" val="406555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37A4D3-D01F-05A3-359E-F32616CC09F1}"/>
              </a:ext>
            </a:extLst>
          </p:cNvPr>
          <p:cNvSpPr/>
          <p:nvPr/>
        </p:nvSpPr>
        <p:spPr>
          <a:xfrm>
            <a:off x="7059707" y="1397539"/>
            <a:ext cx="5132293" cy="47013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1A907351-D5D1-B667-9DA7-E2686651732A}"/>
              </a:ext>
            </a:extLst>
          </p:cNvPr>
          <p:cNvSpPr>
            <a:spLocks noGrp="1"/>
          </p:cNvSpPr>
          <p:nvPr>
            <p:ph sz="half" idx="4294967295"/>
          </p:nvPr>
        </p:nvSpPr>
        <p:spPr>
          <a:xfrm>
            <a:off x="7059707" y="1550499"/>
            <a:ext cx="4853751" cy="4017138"/>
          </a:xfrm>
          <a:prstGeom prst="rect">
            <a:avLst/>
          </a:prstGeom>
        </p:spPr>
        <p:txBody>
          <a:bodyPr/>
          <a:lstStyle/>
          <a:p>
            <a:pPr marL="0" indent="0" algn="ctr">
              <a:buNone/>
            </a:pPr>
            <a:r>
              <a:rPr lang="en-GB" sz="1600" i="1" dirty="0">
                <a:solidFill>
                  <a:schemeClr val="bg1"/>
                </a:solidFill>
              </a:rPr>
              <a:t>“20 years ago, where you went to university was really important, now where you've been is less important than how you present yourself.”</a:t>
            </a:r>
          </a:p>
          <a:p>
            <a:pPr marL="0" indent="0" algn="ctr">
              <a:buNone/>
            </a:pPr>
            <a:r>
              <a:rPr lang="en-GB" sz="1600" b="1" dirty="0">
                <a:solidFill>
                  <a:schemeClr val="bg1"/>
                </a:solidFill>
              </a:rPr>
              <a:t>Business representative, Public Sector</a:t>
            </a:r>
          </a:p>
          <a:p>
            <a:pPr marL="0" indent="0" algn="ctr">
              <a:spcBef>
                <a:spcPts val="100"/>
              </a:spcBef>
              <a:buNone/>
            </a:pPr>
            <a:endParaRPr lang="en-GB" sz="1600" i="1" dirty="0">
              <a:solidFill>
                <a:schemeClr val="bg1"/>
              </a:solidFill>
            </a:endParaRPr>
          </a:p>
          <a:p>
            <a:pPr marL="0" indent="0" algn="ctr">
              <a:buNone/>
            </a:pPr>
            <a:r>
              <a:rPr lang="en-GB" sz="1600" i="1" dirty="0">
                <a:solidFill>
                  <a:schemeClr val="bg1"/>
                </a:solidFill>
              </a:rPr>
              <a:t>“I think (where you studied) is less of an issue now. It’s more to do with what you’ve studied and how adaptable that is to workplace learning.”</a:t>
            </a:r>
          </a:p>
          <a:p>
            <a:pPr marL="0" indent="0" algn="ctr">
              <a:buNone/>
            </a:pPr>
            <a:r>
              <a:rPr lang="en-GB" sz="1600" b="1" dirty="0">
                <a:solidFill>
                  <a:schemeClr val="bg1"/>
                </a:solidFill>
              </a:rPr>
              <a:t>Business representative, Advanced Technology</a:t>
            </a:r>
          </a:p>
          <a:p>
            <a:pPr marL="0" indent="0" algn="ctr">
              <a:buNone/>
            </a:pPr>
            <a:endParaRPr lang="en-GB" sz="16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Arial"/>
                <a:ea typeface="Calibri" panose="020F0502020204030204" pitchFamily="34" charset="0"/>
                <a:cs typeface="Calibri" panose="020F0502020204030204" pitchFamily="34" charset="0"/>
              </a:rPr>
              <a:t>“The [Alliance Universities] I know are very good at the industry partner ingredient” </a:t>
            </a:r>
            <a:endParaRPr kumimoji="0" lang="en-GB" sz="1600" b="0" i="0" u="none" strike="noStrike" kern="1200" cap="none" spc="0" normalizeH="0" baseline="0" noProof="0" dirty="0">
              <a:ln>
                <a:noFill/>
              </a:ln>
              <a:solidFill>
                <a:prstClr val="white"/>
              </a:solidFill>
              <a:effectLst/>
              <a:uLnTx/>
              <a:uFillTx/>
              <a:latin typeface="Arial"/>
              <a:ea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80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Calibri" panose="020F0502020204030204" pitchFamily="34" charset="0"/>
                <a:cs typeface="Calibri" panose="020F0502020204030204" pitchFamily="34" charset="0"/>
              </a:rPr>
              <a:t>Business Representative, Law</a:t>
            </a:r>
          </a:p>
          <a:p>
            <a:pPr marL="0" indent="0" algn="ctr">
              <a:buNone/>
            </a:pPr>
            <a:endParaRPr lang="en-GB" sz="2400" i="1" dirty="0">
              <a:solidFill>
                <a:schemeClr val="bg1"/>
              </a:solidFill>
            </a:endParaRPr>
          </a:p>
        </p:txBody>
      </p:sp>
      <p:sp>
        <p:nvSpPr>
          <p:cNvPr id="5" name="Rectangle 4">
            <a:extLst>
              <a:ext uri="{FF2B5EF4-FFF2-40B4-BE49-F238E27FC236}">
                <a16:creationId xmlns:a16="http://schemas.microsoft.com/office/drawing/2014/main" id="{C88E60E5-FDEA-26C8-E328-BCE27FA10377}"/>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8EA2B6-9173-EF8C-A2F4-DCA90A1258F4}"/>
              </a:ext>
            </a:extLst>
          </p:cNvPr>
          <p:cNvSpPr txBox="1"/>
          <p:nvPr/>
        </p:nvSpPr>
        <p:spPr>
          <a:xfrm>
            <a:off x="340168" y="390304"/>
            <a:ext cx="11511664"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200" b="1" dirty="0">
                <a:solidFill>
                  <a:schemeClr val="bg1"/>
                </a:solidFill>
                <a:latin typeface="+mj-lt"/>
              </a:rPr>
              <a:t>What employers look for is changing</a:t>
            </a:r>
            <a:endParaRPr kumimoji="0" lang="en-GB"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15" name="Picture 14">
            <a:extLst>
              <a:ext uri="{FF2B5EF4-FFF2-40B4-BE49-F238E27FC236}">
                <a16:creationId xmlns:a16="http://schemas.microsoft.com/office/drawing/2014/main" id="{37FC6258-7D79-FBD1-8946-4EE9260448C8}"/>
              </a:ext>
            </a:extLst>
          </p:cNvPr>
          <p:cNvPicPr>
            <a:picLocks noChangeAspect="1"/>
          </p:cNvPicPr>
          <p:nvPr/>
        </p:nvPicPr>
        <p:blipFill>
          <a:blip r:embed="rId3"/>
          <a:srcRect l="1820" r="8581"/>
          <a:stretch/>
        </p:blipFill>
        <p:spPr>
          <a:xfrm>
            <a:off x="211151" y="1550499"/>
            <a:ext cx="6848556" cy="4349098"/>
          </a:xfrm>
          <a:prstGeom prst="rect">
            <a:avLst/>
          </a:prstGeom>
        </p:spPr>
      </p:pic>
      <p:pic>
        <p:nvPicPr>
          <p:cNvPr id="17" name="Picture 16">
            <a:extLst>
              <a:ext uri="{FF2B5EF4-FFF2-40B4-BE49-F238E27FC236}">
                <a16:creationId xmlns:a16="http://schemas.microsoft.com/office/drawing/2014/main" id="{FAB54691-B572-650C-9734-516DC8450CAA}"/>
              </a:ext>
            </a:extLst>
          </p:cNvPr>
          <p:cNvPicPr>
            <a:picLocks noChangeAspect="1"/>
          </p:cNvPicPr>
          <p:nvPr/>
        </p:nvPicPr>
        <p:blipFill>
          <a:blip r:embed="rId4"/>
          <a:stretch>
            <a:fillRect/>
          </a:stretch>
        </p:blipFill>
        <p:spPr>
          <a:xfrm>
            <a:off x="460076" y="6228834"/>
            <a:ext cx="1955320" cy="330638"/>
          </a:xfrm>
          <a:prstGeom prst="rect">
            <a:avLst/>
          </a:prstGeom>
        </p:spPr>
      </p:pic>
    </p:spTree>
    <p:extLst>
      <p:ext uri="{BB962C8B-B14F-4D97-AF65-F5344CB8AC3E}">
        <p14:creationId xmlns:p14="http://schemas.microsoft.com/office/powerpoint/2010/main" val="1576186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8E60E5-FDEA-26C8-E328-BCE27FA10377}"/>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8EA2B6-9173-EF8C-A2F4-DCA90A1258F4}"/>
              </a:ext>
            </a:extLst>
          </p:cNvPr>
          <p:cNvSpPr txBox="1"/>
          <p:nvPr/>
        </p:nvSpPr>
        <p:spPr>
          <a:xfrm>
            <a:off x="340168" y="390304"/>
            <a:ext cx="11511664"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200" b="1" dirty="0">
                <a:solidFill>
                  <a:schemeClr val="bg1"/>
                </a:solidFill>
                <a:latin typeface="+mj-lt"/>
              </a:rPr>
              <a:t>What employers look for is changing</a:t>
            </a:r>
            <a:endParaRPr kumimoji="0" lang="en-GB"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11" name="Picture 10">
            <a:extLst>
              <a:ext uri="{FF2B5EF4-FFF2-40B4-BE49-F238E27FC236}">
                <a16:creationId xmlns:a16="http://schemas.microsoft.com/office/drawing/2014/main" id="{9AAAD603-FE4C-9CDA-E5D6-DB619F32C180}"/>
              </a:ext>
            </a:extLst>
          </p:cNvPr>
          <p:cNvPicPr>
            <a:picLocks noChangeAspect="1"/>
          </p:cNvPicPr>
          <p:nvPr/>
        </p:nvPicPr>
        <p:blipFill>
          <a:blip r:embed="rId3"/>
          <a:stretch>
            <a:fillRect/>
          </a:stretch>
        </p:blipFill>
        <p:spPr>
          <a:xfrm>
            <a:off x="2415396" y="1428050"/>
            <a:ext cx="6728604" cy="4311633"/>
          </a:xfrm>
          <a:prstGeom prst="rect">
            <a:avLst/>
          </a:prstGeom>
        </p:spPr>
      </p:pic>
      <p:pic>
        <p:nvPicPr>
          <p:cNvPr id="2" name="Picture 1">
            <a:extLst>
              <a:ext uri="{FF2B5EF4-FFF2-40B4-BE49-F238E27FC236}">
                <a16:creationId xmlns:a16="http://schemas.microsoft.com/office/drawing/2014/main" id="{B76955E4-4AD6-CBC3-9C49-78989CAD6CBE}"/>
              </a:ext>
            </a:extLst>
          </p:cNvPr>
          <p:cNvPicPr>
            <a:picLocks noChangeAspect="1"/>
          </p:cNvPicPr>
          <p:nvPr/>
        </p:nvPicPr>
        <p:blipFill>
          <a:blip r:embed="rId4"/>
          <a:stretch>
            <a:fillRect/>
          </a:stretch>
        </p:blipFill>
        <p:spPr>
          <a:xfrm>
            <a:off x="460076" y="6228834"/>
            <a:ext cx="1955320" cy="330638"/>
          </a:xfrm>
          <a:prstGeom prst="rect">
            <a:avLst/>
          </a:prstGeom>
        </p:spPr>
      </p:pic>
    </p:spTree>
    <p:extLst>
      <p:ext uri="{BB962C8B-B14F-4D97-AF65-F5344CB8AC3E}">
        <p14:creationId xmlns:p14="http://schemas.microsoft.com/office/powerpoint/2010/main" val="2343658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0A3A12-F38E-A844-711E-659BD21F5CB1}"/>
              </a:ext>
            </a:extLst>
          </p:cNvPr>
          <p:cNvSpPr/>
          <p:nvPr/>
        </p:nvSpPr>
        <p:spPr>
          <a:xfrm>
            <a:off x="0" y="1397539"/>
            <a:ext cx="6096000" cy="430180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88E60E5-FDEA-26C8-E328-BCE27FA10377}"/>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8EA2B6-9173-EF8C-A2F4-DCA90A1258F4}"/>
              </a:ext>
            </a:extLst>
          </p:cNvPr>
          <p:cNvSpPr txBox="1"/>
          <p:nvPr/>
        </p:nvSpPr>
        <p:spPr>
          <a:xfrm>
            <a:off x="340168" y="390304"/>
            <a:ext cx="11511664"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200" b="1" dirty="0">
                <a:solidFill>
                  <a:schemeClr val="bg1"/>
                </a:solidFill>
                <a:latin typeface="+mj-lt"/>
              </a:rPr>
              <a:t>What employers look for is changing</a:t>
            </a:r>
            <a:endParaRPr kumimoji="0" lang="en-GB"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12">
            <a:extLst>
              <a:ext uri="{FF2B5EF4-FFF2-40B4-BE49-F238E27FC236}">
                <a16:creationId xmlns:a16="http://schemas.microsoft.com/office/drawing/2014/main" id="{CA9A07D4-DE2D-A312-F096-3CA7294E7A37}"/>
              </a:ext>
            </a:extLst>
          </p:cNvPr>
          <p:cNvPicPr>
            <a:picLocks noChangeAspect="1"/>
          </p:cNvPicPr>
          <p:nvPr/>
        </p:nvPicPr>
        <p:blipFill>
          <a:blip r:embed="rId3"/>
          <a:stretch>
            <a:fillRect/>
          </a:stretch>
        </p:blipFill>
        <p:spPr>
          <a:xfrm>
            <a:off x="3123675" y="1573583"/>
            <a:ext cx="6220693" cy="4744112"/>
          </a:xfrm>
          <a:prstGeom prst="rect">
            <a:avLst/>
          </a:prstGeom>
        </p:spPr>
      </p:pic>
      <p:pic>
        <p:nvPicPr>
          <p:cNvPr id="2" name="Picture 1">
            <a:extLst>
              <a:ext uri="{FF2B5EF4-FFF2-40B4-BE49-F238E27FC236}">
                <a16:creationId xmlns:a16="http://schemas.microsoft.com/office/drawing/2014/main" id="{2B58AE9C-430E-305B-BDE2-30159D75B1A1}"/>
              </a:ext>
            </a:extLst>
          </p:cNvPr>
          <p:cNvPicPr>
            <a:picLocks noChangeAspect="1"/>
          </p:cNvPicPr>
          <p:nvPr/>
        </p:nvPicPr>
        <p:blipFill>
          <a:blip r:embed="rId4"/>
          <a:stretch>
            <a:fillRect/>
          </a:stretch>
        </p:blipFill>
        <p:spPr>
          <a:xfrm>
            <a:off x="460076" y="6228834"/>
            <a:ext cx="1955320" cy="330638"/>
          </a:xfrm>
          <a:prstGeom prst="rect">
            <a:avLst/>
          </a:prstGeom>
        </p:spPr>
      </p:pic>
    </p:spTree>
    <p:extLst>
      <p:ext uri="{BB962C8B-B14F-4D97-AF65-F5344CB8AC3E}">
        <p14:creationId xmlns:p14="http://schemas.microsoft.com/office/powerpoint/2010/main" val="790012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1EFDD51-EBFD-09E3-25D7-32CBCFAE2B23}"/>
              </a:ext>
            </a:extLst>
          </p:cNvPr>
          <p:cNvSpPr txBox="1"/>
          <p:nvPr/>
        </p:nvSpPr>
        <p:spPr>
          <a:xfrm>
            <a:off x="540161" y="2821535"/>
            <a:ext cx="3004706" cy="2746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a:ln>
                  <a:noFill/>
                </a:ln>
                <a:solidFill>
                  <a:sysClr val="windowText" lastClr="000000"/>
                </a:solidFill>
                <a:effectLst/>
                <a:uLnTx/>
                <a:uFillTx/>
                <a:ea typeface="+mn-ea"/>
                <a:cs typeface="+mn-cs"/>
              </a:rPr>
              <a:t>“I have been personally bowled over by the quality of students at the University of Hertfordshire. We are super proud to be supporting the university and the work they do.”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u="none" strike="noStrike" kern="1200" cap="none" spc="0" normalizeH="0" baseline="0" noProof="0" dirty="0">
              <a:ln>
                <a:noFill/>
              </a:ln>
              <a:solidFill>
                <a:sysClr val="windowText" lastClr="0000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ysClr val="windowText" lastClr="000000"/>
                </a:solidFill>
                <a:effectLst/>
                <a:uLnTx/>
                <a:uFillTx/>
                <a:ea typeface="+mn-ea"/>
                <a:cs typeface="+mn-cs"/>
              </a:rPr>
              <a:t>James Darley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ysClr val="windowText" lastClr="000000"/>
                </a:solidFill>
                <a:effectLst/>
                <a:uLnTx/>
                <a:uFillTx/>
                <a:ea typeface="+mn-ea"/>
                <a:cs typeface="+mn-cs"/>
              </a:rPr>
              <a:t>CEO, Transform Society</a:t>
            </a:r>
          </a:p>
        </p:txBody>
      </p:sp>
      <p:sp>
        <p:nvSpPr>
          <p:cNvPr id="7" name="TextBox 6">
            <a:extLst>
              <a:ext uri="{FF2B5EF4-FFF2-40B4-BE49-F238E27FC236}">
                <a16:creationId xmlns:a16="http://schemas.microsoft.com/office/drawing/2014/main" id="{F033A711-3F24-61F2-91A3-AD3B486F77A9}"/>
              </a:ext>
            </a:extLst>
          </p:cNvPr>
          <p:cNvSpPr txBox="1"/>
          <p:nvPr/>
        </p:nvSpPr>
        <p:spPr>
          <a:xfrm>
            <a:off x="4410949" y="2728715"/>
            <a:ext cx="3521965" cy="323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a:ln>
                  <a:noFill/>
                </a:ln>
                <a:solidFill>
                  <a:sysClr val="windowText" lastClr="000000"/>
                </a:solidFill>
                <a:effectLst/>
                <a:uLnTx/>
                <a:uFillTx/>
                <a:ea typeface="Calibri" panose="020F0502020204030204" pitchFamily="34" charset="0"/>
                <a:cs typeface="+mn-cs"/>
              </a:rPr>
              <a:t>“Lloyds Banking Group has built a robust relationship with UWE Bristol, engaging with lecturers and course leaders to deliver sessions to students studying banking and finance. This not only helps individuals realise their ambitions but helps UK businesses.”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u="none" strike="noStrike" kern="1200" cap="none" spc="0" normalizeH="0" baseline="0" noProof="0" dirty="0">
              <a:ln>
                <a:noFill/>
              </a:ln>
              <a:solidFill>
                <a:sysClr val="windowText" lastClr="000000"/>
              </a:solidFill>
              <a:effectLst/>
              <a:uLnTx/>
              <a:uFillTx/>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ysClr val="windowText" lastClr="000000"/>
                </a:solidFill>
                <a:effectLst/>
                <a:uLnTx/>
                <a:uFillTx/>
                <a:ea typeface="Calibri" panose="020F0502020204030204" pitchFamily="34" charset="0"/>
                <a:cs typeface="+mn-cs"/>
              </a:rPr>
              <a:t>Caron Ricciardi</a:t>
            </a:r>
            <a:endParaRPr lang="en-GB" b="1" dirty="0">
              <a:solidFill>
                <a:sysClr val="windowText" lastClr="000000"/>
              </a:solidFill>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ysClr val="windowText" lastClr="000000"/>
                </a:solidFill>
                <a:effectLst/>
                <a:uLnTx/>
                <a:uFillTx/>
                <a:ea typeface="Calibri" panose="020F0502020204030204" pitchFamily="34" charset="0"/>
                <a:cs typeface="+mn-cs"/>
              </a:rPr>
              <a:t>Lloyds Banking Group</a:t>
            </a:r>
            <a:endParaRPr kumimoji="0" lang="en-GB" sz="1800" b="0" i="1" u="none" strike="noStrike" kern="1200" cap="none" spc="0" normalizeH="0" baseline="0" noProof="0" dirty="0">
              <a:ln>
                <a:noFill/>
              </a:ln>
              <a:solidFill>
                <a:sysClr val="windowText" lastClr="000000"/>
              </a:solidFill>
              <a:effectLst/>
              <a:uLnTx/>
              <a:uFillTx/>
              <a:ea typeface="+mn-ea"/>
              <a:cs typeface="+mn-cs"/>
            </a:endParaRPr>
          </a:p>
        </p:txBody>
      </p:sp>
      <p:sp>
        <p:nvSpPr>
          <p:cNvPr id="29" name="TextBox 28">
            <a:extLst>
              <a:ext uri="{FF2B5EF4-FFF2-40B4-BE49-F238E27FC236}">
                <a16:creationId xmlns:a16="http://schemas.microsoft.com/office/drawing/2014/main" id="{4A89C1C0-A337-AA2D-8081-38FCD892BDA3}"/>
              </a:ext>
            </a:extLst>
          </p:cNvPr>
          <p:cNvSpPr txBox="1"/>
          <p:nvPr/>
        </p:nvSpPr>
        <p:spPr>
          <a:xfrm>
            <a:off x="8321179" y="2727987"/>
            <a:ext cx="3587749" cy="323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a:ln>
                  <a:noFill/>
                </a:ln>
                <a:solidFill>
                  <a:sysClr val="windowText" lastClr="000000"/>
                </a:solidFill>
                <a:effectLst/>
                <a:uLnTx/>
                <a:uFillTx/>
                <a:ea typeface="+mn-ea"/>
                <a:cs typeface="+mn-cs"/>
              </a:rPr>
              <a:t>“Our partnership with the University of South Wales allows us to access talented graduates to work across departments and directly on productions at Wolf Studio Wales. We’ve taken on several graduates in animation, design and computing to work on our productions.”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u="none" strike="noStrike" kern="1200" cap="none" spc="0" normalizeH="0" baseline="0" noProof="0" dirty="0">
              <a:ln>
                <a:noFill/>
              </a:ln>
              <a:solidFill>
                <a:sysClr val="windowText" lastClr="0000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u="none" strike="noStrike" kern="1200" cap="none" spc="0" normalizeH="0" baseline="0" noProof="0" dirty="0">
                <a:ln>
                  <a:noFill/>
                </a:ln>
                <a:solidFill>
                  <a:sysClr val="windowText" lastClr="000000"/>
                </a:solidFill>
                <a:effectLst/>
                <a:uLnTx/>
                <a:uFillTx/>
                <a:ea typeface="+mn-ea"/>
                <a:cs typeface="+mn-cs"/>
              </a:rPr>
              <a:t>Allison </a:t>
            </a:r>
            <a:r>
              <a:rPr kumimoji="0" lang="en-GB" sz="1800" b="1" u="none" strike="noStrike" kern="1200" cap="none" spc="0" normalizeH="0" baseline="0" noProof="0" dirty="0" err="1">
                <a:ln>
                  <a:noFill/>
                </a:ln>
                <a:solidFill>
                  <a:sysClr val="windowText" lastClr="000000"/>
                </a:solidFill>
                <a:effectLst/>
                <a:uLnTx/>
                <a:uFillTx/>
                <a:ea typeface="+mn-ea"/>
                <a:cs typeface="+mn-cs"/>
              </a:rPr>
              <a:t>Dowzell</a:t>
            </a:r>
            <a:endParaRPr lang="en-GB" b="1" dirty="0">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ysClr val="windowText" lastClr="000000"/>
                </a:solidFill>
                <a:effectLst/>
                <a:uLnTx/>
                <a:uFillTx/>
                <a:ea typeface="+mn-ea"/>
                <a:cs typeface="+mn-cs"/>
              </a:rPr>
              <a:t> Screen Alliance Wales</a:t>
            </a:r>
          </a:p>
        </p:txBody>
      </p:sp>
      <p:grpSp>
        <p:nvGrpSpPr>
          <p:cNvPr id="23" name="Group 22">
            <a:extLst>
              <a:ext uri="{FF2B5EF4-FFF2-40B4-BE49-F238E27FC236}">
                <a16:creationId xmlns:a16="http://schemas.microsoft.com/office/drawing/2014/main" id="{CA4C2EF5-C96A-FED6-C769-ED3223EAF973}"/>
              </a:ext>
            </a:extLst>
          </p:cNvPr>
          <p:cNvGrpSpPr/>
          <p:nvPr/>
        </p:nvGrpSpPr>
        <p:grpSpPr>
          <a:xfrm>
            <a:off x="1374839" y="1843971"/>
            <a:ext cx="1234249" cy="755926"/>
            <a:chOff x="1374839" y="1843971"/>
            <a:chExt cx="1234249" cy="755926"/>
          </a:xfrm>
        </p:grpSpPr>
        <p:sp>
          <p:nvSpPr>
            <p:cNvPr id="20" name="Rectangle 19">
              <a:extLst>
                <a:ext uri="{FF2B5EF4-FFF2-40B4-BE49-F238E27FC236}">
                  <a16:creationId xmlns:a16="http://schemas.microsoft.com/office/drawing/2014/main" id="{5F40EA17-51DC-D6B4-16F4-61EE1982441B}"/>
                </a:ext>
              </a:extLst>
            </p:cNvPr>
            <p:cNvSpPr/>
            <p:nvPr/>
          </p:nvSpPr>
          <p:spPr>
            <a:xfrm>
              <a:off x="1374839" y="1972060"/>
              <a:ext cx="1234249" cy="5649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a:extLst>
                <a:ext uri="{FF2B5EF4-FFF2-40B4-BE49-F238E27FC236}">
                  <a16:creationId xmlns:a16="http://schemas.microsoft.com/office/drawing/2014/main" id="{4B5C4AF2-53D5-7BE7-80D9-F61CDB41A4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4840" y="1843971"/>
              <a:ext cx="1151606" cy="755926"/>
            </a:xfrm>
            <a:prstGeom prst="rect">
              <a:avLst/>
            </a:prstGeom>
          </p:spPr>
        </p:pic>
      </p:grpSp>
      <p:pic>
        <p:nvPicPr>
          <p:cNvPr id="31" name="Picture 30" descr="A green sign with white text&#10;&#10;Description automatically generated with medium confidence">
            <a:extLst>
              <a:ext uri="{FF2B5EF4-FFF2-40B4-BE49-F238E27FC236}">
                <a16:creationId xmlns:a16="http://schemas.microsoft.com/office/drawing/2014/main" id="{22BCE88D-71C3-67FE-A59D-8024283E10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7921" y="1966314"/>
            <a:ext cx="1262702" cy="511240"/>
          </a:xfrm>
          <a:prstGeom prst="rect">
            <a:avLst/>
          </a:prstGeom>
        </p:spPr>
      </p:pic>
      <p:pic>
        <p:nvPicPr>
          <p:cNvPr id="33" name="Graphic 32">
            <a:extLst>
              <a:ext uri="{FF2B5EF4-FFF2-40B4-BE49-F238E27FC236}">
                <a16:creationId xmlns:a16="http://schemas.microsoft.com/office/drawing/2014/main" id="{54C02DAD-CC5B-25B5-6E5E-C29C6D2E9C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05870" y="1939440"/>
            <a:ext cx="1762763" cy="564988"/>
          </a:xfrm>
          <a:prstGeom prst="rect">
            <a:avLst/>
          </a:prstGeom>
        </p:spPr>
      </p:pic>
      <p:sp>
        <p:nvSpPr>
          <p:cNvPr id="17" name="Rectangle 16">
            <a:extLst>
              <a:ext uri="{FF2B5EF4-FFF2-40B4-BE49-F238E27FC236}">
                <a16:creationId xmlns:a16="http://schemas.microsoft.com/office/drawing/2014/main" id="{6E77DDBF-03E3-025A-53E9-A9B1B8FFA384}"/>
              </a:ext>
            </a:extLst>
          </p:cNvPr>
          <p:cNvSpPr/>
          <p:nvPr/>
        </p:nvSpPr>
        <p:spPr>
          <a:xfrm>
            <a:off x="0" y="-76572"/>
            <a:ext cx="12192000" cy="147411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9DBB9A7-37CF-9A32-B42D-8BE8D366DCAA}"/>
              </a:ext>
            </a:extLst>
          </p:cNvPr>
          <p:cNvSpPr txBox="1"/>
          <p:nvPr/>
        </p:nvSpPr>
        <p:spPr>
          <a:xfrm>
            <a:off x="2098677" y="145631"/>
            <a:ext cx="799464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n-ea"/>
                <a:cs typeface="+mn-cs"/>
              </a:rPr>
              <a:t>What do employers say about Alliance Universities?</a:t>
            </a:r>
          </a:p>
        </p:txBody>
      </p:sp>
    </p:spTree>
    <p:extLst>
      <p:ext uri="{BB962C8B-B14F-4D97-AF65-F5344CB8AC3E}">
        <p14:creationId xmlns:p14="http://schemas.microsoft.com/office/powerpoint/2010/main" val="2950007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86825-2FD2-2AF5-FB31-803AEF6FB5D5}"/>
              </a:ext>
            </a:extLst>
          </p:cNvPr>
          <p:cNvSpPr>
            <a:spLocks noGrp="1"/>
          </p:cNvSpPr>
          <p:nvPr>
            <p:ph type="ctrTitle"/>
          </p:nvPr>
        </p:nvSpPr>
        <p:spPr>
          <a:xfrm>
            <a:off x="547148" y="544937"/>
            <a:ext cx="5805525" cy="3609848"/>
          </a:xfrm>
        </p:spPr>
        <p:txBody>
          <a:bodyPr>
            <a:noAutofit/>
          </a:bodyPr>
          <a:lstStyle/>
          <a:p>
            <a:r>
              <a:rPr lang="en-GB" sz="6000" b="1" dirty="0"/>
              <a:t>The UA way: Embedded employability</a:t>
            </a:r>
            <a:endParaRPr lang="en-GB" sz="6000" dirty="0"/>
          </a:p>
        </p:txBody>
      </p:sp>
      <p:sp>
        <p:nvSpPr>
          <p:cNvPr id="4" name="Oval 3">
            <a:extLst>
              <a:ext uri="{FF2B5EF4-FFF2-40B4-BE49-F238E27FC236}">
                <a16:creationId xmlns:a16="http://schemas.microsoft.com/office/drawing/2014/main" id="{C036805B-51FE-8893-FDE9-93053FC73E07}"/>
              </a:ext>
            </a:extLst>
          </p:cNvPr>
          <p:cNvSpPr/>
          <p:nvPr/>
        </p:nvSpPr>
        <p:spPr>
          <a:xfrm>
            <a:off x="7643004" y="724619"/>
            <a:ext cx="4865298" cy="4822166"/>
          </a:xfrm>
          <a:prstGeom prst="ellipse">
            <a:avLst/>
          </a:prstGeom>
          <a:blipFill>
            <a:blip r:embed="rId3"/>
            <a:srcRect/>
            <a:stretch>
              <a:fillRect l="-24241" r="-2424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0154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0A3A12-F38E-A844-711E-659BD21F5CB1}"/>
              </a:ext>
            </a:extLst>
          </p:cNvPr>
          <p:cNvSpPr/>
          <p:nvPr/>
        </p:nvSpPr>
        <p:spPr>
          <a:xfrm>
            <a:off x="0" y="1397539"/>
            <a:ext cx="6096000" cy="430180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C01E7B09-D4CB-1E4D-9304-6B3C77D8FCA0}"/>
              </a:ext>
            </a:extLst>
          </p:cNvPr>
          <p:cNvSpPr>
            <a:spLocks noGrp="1"/>
          </p:cNvSpPr>
          <p:nvPr>
            <p:ph idx="1"/>
          </p:nvPr>
        </p:nvSpPr>
        <p:spPr>
          <a:xfrm>
            <a:off x="340169" y="1827212"/>
            <a:ext cx="5519456" cy="3203575"/>
          </a:xfrm>
        </p:spPr>
        <p:txBody>
          <a:bodyPr/>
          <a:lstStyle/>
          <a:p>
            <a:pPr marL="0" indent="0">
              <a:buNone/>
            </a:pPr>
            <a:r>
              <a:rPr lang="en-GB" sz="2400" b="1" dirty="0"/>
              <a:t>Example:</a:t>
            </a:r>
          </a:p>
          <a:p>
            <a:pPr marL="0" indent="0">
              <a:buNone/>
            </a:pPr>
            <a:r>
              <a:rPr lang="en-GB" sz="2400" dirty="0"/>
              <a:t>At Middlesex University, the Film School created the ‘Creative Campus Network’: a partnership between academics and employers in the film industry, which informs curriculum development and ensures students graduate with the exact skills industry are looking for.</a:t>
            </a:r>
          </a:p>
          <a:p>
            <a:pPr marL="0" indent="0" algn="ctr">
              <a:buNone/>
            </a:pPr>
            <a:endParaRPr lang="en-GB" sz="2400" b="1" dirty="0"/>
          </a:p>
        </p:txBody>
      </p:sp>
      <p:sp>
        <p:nvSpPr>
          <p:cNvPr id="5" name="Rectangle 4">
            <a:extLst>
              <a:ext uri="{FF2B5EF4-FFF2-40B4-BE49-F238E27FC236}">
                <a16:creationId xmlns:a16="http://schemas.microsoft.com/office/drawing/2014/main" id="{C88E60E5-FDEA-26C8-E328-BCE27FA10377}"/>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8EA2B6-9173-EF8C-A2F4-DCA90A1258F4}"/>
              </a:ext>
            </a:extLst>
          </p:cNvPr>
          <p:cNvSpPr txBox="1"/>
          <p:nvPr/>
        </p:nvSpPr>
        <p:spPr>
          <a:xfrm>
            <a:off x="340168" y="231278"/>
            <a:ext cx="115116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n-ea"/>
                <a:cs typeface="+mn-cs"/>
              </a:rPr>
              <a:t>1. Courses co-designed with industry</a:t>
            </a:r>
            <a:endParaRPr kumimoji="0" lang="en-GB" sz="3200" b="1" i="0" u="none" strike="noStrike" kern="1200" cap="none" spc="0" normalizeH="0" baseline="0" noProof="0" dirty="0">
              <a:ln>
                <a:noFill/>
              </a:ln>
              <a:solidFill>
                <a:schemeClr val="bg1"/>
              </a:solidFill>
              <a:effectLst/>
              <a:uLnTx/>
              <a:uFillTx/>
              <a:latin typeface="+mj-lt"/>
              <a:ea typeface="+mn-ea"/>
              <a:cs typeface="+mn-cs"/>
            </a:endParaRPr>
          </a:p>
        </p:txBody>
      </p:sp>
      <p:pic>
        <p:nvPicPr>
          <p:cNvPr id="9" name="Graphic 8">
            <a:extLst>
              <a:ext uri="{FF2B5EF4-FFF2-40B4-BE49-F238E27FC236}">
                <a16:creationId xmlns:a16="http://schemas.microsoft.com/office/drawing/2014/main" id="{C354B8B9-D409-FC08-FEA3-36CA5C93A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0041" y="1704688"/>
            <a:ext cx="713152" cy="590195"/>
          </a:xfrm>
          <a:prstGeom prst="rect">
            <a:avLst/>
          </a:prstGeom>
        </p:spPr>
      </p:pic>
      <p:sp>
        <p:nvSpPr>
          <p:cNvPr id="12" name="Rectangle 11">
            <a:extLst>
              <a:ext uri="{FF2B5EF4-FFF2-40B4-BE49-F238E27FC236}">
                <a16:creationId xmlns:a16="http://schemas.microsoft.com/office/drawing/2014/main" id="{2DE07B92-1CE7-6B11-0233-18B8159C8B09}"/>
              </a:ext>
            </a:extLst>
          </p:cNvPr>
          <p:cNvSpPr/>
          <p:nvPr/>
        </p:nvSpPr>
        <p:spPr>
          <a:xfrm>
            <a:off x="7449954" y="1982804"/>
            <a:ext cx="3946358" cy="3455470"/>
          </a:xfrm>
          <a:prstGeom prst="rect">
            <a:avLst/>
          </a:prstGeom>
          <a:blipFill>
            <a:blip r:embed="rId5"/>
            <a:stretch>
              <a:fillRect l="-24241" r="-2424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9930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0A3A12-F38E-A844-711E-659BD21F5CB1}"/>
              </a:ext>
            </a:extLst>
          </p:cNvPr>
          <p:cNvSpPr/>
          <p:nvPr/>
        </p:nvSpPr>
        <p:spPr>
          <a:xfrm>
            <a:off x="0" y="1397539"/>
            <a:ext cx="6096000" cy="485397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C01E7B09-D4CB-1E4D-9304-6B3C77D8FCA0}"/>
              </a:ext>
            </a:extLst>
          </p:cNvPr>
          <p:cNvSpPr>
            <a:spLocks noGrp="1"/>
          </p:cNvSpPr>
          <p:nvPr>
            <p:ph idx="1"/>
          </p:nvPr>
        </p:nvSpPr>
        <p:spPr>
          <a:xfrm>
            <a:off x="340168" y="1827212"/>
            <a:ext cx="5296667" cy="3203575"/>
          </a:xfrm>
        </p:spPr>
        <p:txBody>
          <a:bodyPr/>
          <a:lstStyle/>
          <a:p>
            <a:pPr marL="0" indent="0">
              <a:buNone/>
            </a:pPr>
            <a:r>
              <a:rPr lang="en-GB" sz="2400" b="1" dirty="0"/>
              <a:t>Example:</a:t>
            </a:r>
          </a:p>
          <a:p>
            <a:pPr marL="0" indent="0">
              <a:buNone/>
            </a:pPr>
            <a:r>
              <a:rPr lang="en-GB" sz="2400" dirty="0"/>
              <a:t>At Anglia Ruskin University, every undergraduate student has the opportunity to work on a ‘Live Brief’ project: a real-world project commissioned by an employer. Examples include English students being commissioned to work on marketing projects, and students studying environmental sciences delivering projects for Natural England.</a:t>
            </a:r>
          </a:p>
          <a:p>
            <a:pPr marL="0" indent="0" algn="ctr">
              <a:buNone/>
            </a:pPr>
            <a:endParaRPr lang="en-GB" sz="2400" b="1" dirty="0"/>
          </a:p>
        </p:txBody>
      </p:sp>
      <p:sp>
        <p:nvSpPr>
          <p:cNvPr id="5" name="Rectangle 4">
            <a:extLst>
              <a:ext uri="{FF2B5EF4-FFF2-40B4-BE49-F238E27FC236}">
                <a16:creationId xmlns:a16="http://schemas.microsoft.com/office/drawing/2014/main" id="{C88E60E5-FDEA-26C8-E328-BCE27FA10377}"/>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8EA2B6-9173-EF8C-A2F4-DCA90A1258F4}"/>
              </a:ext>
            </a:extLst>
          </p:cNvPr>
          <p:cNvSpPr txBox="1"/>
          <p:nvPr/>
        </p:nvSpPr>
        <p:spPr>
          <a:xfrm>
            <a:off x="340168" y="327090"/>
            <a:ext cx="115116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mj-lt"/>
              </a:rPr>
              <a:t>2</a:t>
            </a:r>
            <a:r>
              <a:rPr kumimoji="0" lang="en-US" sz="3200" b="1" i="0" u="none" strike="noStrike" kern="1200" cap="none" spc="0" normalizeH="0" baseline="0" noProof="0" dirty="0">
                <a:ln>
                  <a:noFill/>
                </a:ln>
                <a:solidFill>
                  <a:schemeClr val="bg1"/>
                </a:solidFill>
                <a:effectLst/>
                <a:uLnTx/>
                <a:uFillTx/>
                <a:latin typeface="+mj-lt"/>
                <a:ea typeface="+mn-ea"/>
                <a:cs typeface="+mn-cs"/>
              </a:rPr>
              <a:t>. Built-in opportunities to engage with employers</a:t>
            </a:r>
            <a:endParaRPr kumimoji="0" lang="en-GB" sz="3200" b="1" i="0" u="none" strike="noStrike" kern="1200" cap="none" spc="0" normalizeH="0" baseline="0" noProof="0" dirty="0">
              <a:ln>
                <a:noFill/>
              </a:ln>
              <a:solidFill>
                <a:schemeClr val="bg1"/>
              </a:solidFill>
              <a:effectLst/>
              <a:uLnTx/>
              <a:uFillTx/>
              <a:latin typeface="+mj-lt"/>
              <a:ea typeface="+mn-ea"/>
              <a:cs typeface="+mn-cs"/>
            </a:endParaRPr>
          </a:p>
        </p:txBody>
      </p:sp>
      <p:pic>
        <p:nvPicPr>
          <p:cNvPr id="9" name="Graphic 8">
            <a:extLst>
              <a:ext uri="{FF2B5EF4-FFF2-40B4-BE49-F238E27FC236}">
                <a16:creationId xmlns:a16="http://schemas.microsoft.com/office/drawing/2014/main" id="{C354B8B9-D409-FC08-FEA3-36CA5C93A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0041" y="1704688"/>
            <a:ext cx="713152" cy="590195"/>
          </a:xfrm>
          <a:prstGeom prst="rect">
            <a:avLst/>
          </a:prstGeom>
        </p:spPr>
      </p:pic>
      <p:sp>
        <p:nvSpPr>
          <p:cNvPr id="4" name="Rectangle 3">
            <a:extLst>
              <a:ext uri="{FF2B5EF4-FFF2-40B4-BE49-F238E27FC236}">
                <a16:creationId xmlns:a16="http://schemas.microsoft.com/office/drawing/2014/main" id="{794CFED1-CBA6-480C-B1D0-D99FCAC100D6}"/>
              </a:ext>
            </a:extLst>
          </p:cNvPr>
          <p:cNvSpPr/>
          <p:nvPr/>
        </p:nvSpPr>
        <p:spPr>
          <a:xfrm>
            <a:off x="7449954" y="1982804"/>
            <a:ext cx="3946358" cy="3455470"/>
          </a:xfrm>
          <a:prstGeom prst="rect">
            <a:avLst/>
          </a:prstGeom>
          <a:blipFill>
            <a:blip r:embed="rId5"/>
            <a:stretch>
              <a:fillRect l="-24241" r="-2424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1443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460DDD-26C2-4C57-8282-0BB6045C2A2C}"/>
              </a:ext>
            </a:extLst>
          </p:cNvPr>
          <p:cNvSpPr>
            <a:spLocks noGrp="1"/>
          </p:cNvSpPr>
          <p:nvPr>
            <p:ph type="ctrTitle"/>
          </p:nvPr>
        </p:nvSpPr>
        <p:spPr>
          <a:xfrm>
            <a:off x="1002214" y="2235200"/>
            <a:ext cx="9144000" cy="2387600"/>
          </a:xfrm>
        </p:spPr>
        <p:txBody>
          <a:bodyPr>
            <a:normAutofit fontScale="90000"/>
          </a:bodyPr>
          <a:lstStyle/>
          <a:p>
            <a:pPr>
              <a:lnSpc>
                <a:spcPct val="100000"/>
              </a:lnSpc>
            </a:pPr>
            <a:r>
              <a:rPr lang="en-GB" sz="3600" b="1" dirty="0">
                <a:solidFill>
                  <a:schemeClr val="accent2"/>
                </a:solidFill>
                <a:latin typeface="+mn-lt"/>
              </a:rPr>
              <a:t>Introducing</a:t>
            </a:r>
            <a:br>
              <a:rPr lang="en-GB" b="1" dirty="0"/>
            </a:br>
            <a:r>
              <a:rPr lang="en-GB" sz="6600" b="1" dirty="0"/>
              <a:t>University</a:t>
            </a:r>
            <a:br>
              <a:rPr lang="en-GB" sz="6600" b="1" dirty="0"/>
            </a:br>
            <a:r>
              <a:rPr lang="en-GB" sz="6600" b="1" dirty="0"/>
              <a:t>Alliance</a:t>
            </a:r>
            <a:endParaRPr lang="en-GB" b="1" dirty="0"/>
          </a:p>
        </p:txBody>
      </p:sp>
      <p:pic>
        <p:nvPicPr>
          <p:cNvPr id="2" name="Picture 1">
            <a:extLst>
              <a:ext uri="{FF2B5EF4-FFF2-40B4-BE49-F238E27FC236}">
                <a16:creationId xmlns:a16="http://schemas.microsoft.com/office/drawing/2014/main" id="{9E650EF4-4F12-2A19-AA11-9B3D9D06BAFF}"/>
              </a:ext>
            </a:extLst>
          </p:cNvPr>
          <p:cNvPicPr>
            <a:picLocks noChangeAspect="1"/>
          </p:cNvPicPr>
          <p:nvPr/>
        </p:nvPicPr>
        <p:blipFill>
          <a:blip r:embed="rId3"/>
          <a:stretch>
            <a:fillRect/>
          </a:stretch>
        </p:blipFill>
        <p:spPr>
          <a:xfrm>
            <a:off x="6260014" y="738517"/>
            <a:ext cx="7772400" cy="5182700"/>
          </a:xfrm>
          <a:prstGeom prst="rect">
            <a:avLst/>
          </a:prstGeom>
        </p:spPr>
      </p:pic>
    </p:spTree>
    <p:extLst>
      <p:ext uri="{BB962C8B-B14F-4D97-AF65-F5344CB8AC3E}">
        <p14:creationId xmlns:p14="http://schemas.microsoft.com/office/powerpoint/2010/main" val="138864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0A3A12-F38E-A844-711E-659BD21F5CB1}"/>
              </a:ext>
            </a:extLst>
          </p:cNvPr>
          <p:cNvSpPr/>
          <p:nvPr/>
        </p:nvSpPr>
        <p:spPr>
          <a:xfrm>
            <a:off x="0" y="1397539"/>
            <a:ext cx="6096000" cy="430180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C01E7B09-D4CB-1E4D-9304-6B3C77D8FCA0}"/>
              </a:ext>
            </a:extLst>
          </p:cNvPr>
          <p:cNvSpPr>
            <a:spLocks noGrp="1"/>
          </p:cNvSpPr>
          <p:nvPr>
            <p:ph idx="1"/>
          </p:nvPr>
        </p:nvSpPr>
        <p:spPr>
          <a:xfrm>
            <a:off x="340169" y="1827212"/>
            <a:ext cx="4782338" cy="3203575"/>
          </a:xfrm>
        </p:spPr>
        <p:txBody>
          <a:bodyPr/>
          <a:lstStyle/>
          <a:p>
            <a:pPr marL="0" indent="0">
              <a:buNone/>
            </a:pPr>
            <a:r>
              <a:rPr lang="en-GB" sz="2400" b="1" dirty="0"/>
              <a:t>Example:</a:t>
            </a:r>
          </a:p>
          <a:p>
            <a:pPr marL="0" indent="0">
              <a:buNone/>
            </a:pPr>
            <a:r>
              <a:rPr lang="en-GB" sz="2400" dirty="0"/>
              <a:t>The Bristol Robotics Laboratory at UWE Bristol is at the forefront of developing new robotics technologies, including driverless cars. Students at the university have access to the facilities where these technological developments are taking place.</a:t>
            </a:r>
          </a:p>
          <a:p>
            <a:pPr marL="0" indent="0" algn="ctr">
              <a:buNone/>
            </a:pPr>
            <a:endParaRPr lang="en-GB" sz="2400" b="1" dirty="0"/>
          </a:p>
        </p:txBody>
      </p:sp>
      <p:sp>
        <p:nvSpPr>
          <p:cNvPr id="5" name="Rectangle 4">
            <a:extLst>
              <a:ext uri="{FF2B5EF4-FFF2-40B4-BE49-F238E27FC236}">
                <a16:creationId xmlns:a16="http://schemas.microsoft.com/office/drawing/2014/main" id="{C88E60E5-FDEA-26C8-E328-BCE27FA10377}"/>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8EA2B6-9173-EF8C-A2F4-DCA90A1258F4}"/>
              </a:ext>
            </a:extLst>
          </p:cNvPr>
          <p:cNvSpPr txBox="1"/>
          <p:nvPr/>
        </p:nvSpPr>
        <p:spPr>
          <a:xfrm>
            <a:off x="340168" y="327090"/>
            <a:ext cx="115116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n-ea"/>
                <a:cs typeface="+mn-cs"/>
              </a:rPr>
              <a:t>3. Using industry standard facilities (or better!)</a:t>
            </a:r>
            <a:endParaRPr kumimoji="0" lang="en-GB" sz="3200" b="1" i="0" u="none" strike="noStrike" kern="1200" cap="none" spc="0" normalizeH="0" baseline="0" noProof="0" dirty="0">
              <a:ln>
                <a:noFill/>
              </a:ln>
              <a:solidFill>
                <a:schemeClr val="bg1"/>
              </a:solidFill>
              <a:effectLst/>
              <a:uLnTx/>
              <a:uFillTx/>
              <a:latin typeface="+mj-lt"/>
              <a:ea typeface="+mn-ea"/>
              <a:cs typeface="+mn-cs"/>
            </a:endParaRPr>
          </a:p>
        </p:txBody>
      </p:sp>
      <p:pic>
        <p:nvPicPr>
          <p:cNvPr id="9" name="Graphic 8">
            <a:extLst>
              <a:ext uri="{FF2B5EF4-FFF2-40B4-BE49-F238E27FC236}">
                <a16:creationId xmlns:a16="http://schemas.microsoft.com/office/drawing/2014/main" id="{C354B8B9-D409-FC08-FEA3-36CA5C93A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0041" y="1704688"/>
            <a:ext cx="713152" cy="590195"/>
          </a:xfrm>
          <a:prstGeom prst="rect">
            <a:avLst/>
          </a:prstGeom>
        </p:spPr>
      </p:pic>
      <p:sp>
        <p:nvSpPr>
          <p:cNvPr id="4" name="Rectangle 3">
            <a:extLst>
              <a:ext uri="{FF2B5EF4-FFF2-40B4-BE49-F238E27FC236}">
                <a16:creationId xmlns:a16="http://schemas.microsoft.com/office/drawing/2014/main" id="{794E501F-9F63-3CC7-C30C-EDF0610F04FF}"/>
              </a:ext>
            </a:extLst>
          </p:cNvPr>
          <p:cNvSpPr/>
          <p:nvPr/>
        </p:nvSpPr>
        <p:spPr>
          <a:xfrm>
            <a:off x="7449954" y="1982804"/>
            <a:ext cx="3946358" cy="3455470"/>
          </a:xfrm>
          <a:prstGeom prst="rect">
            <a:avLst/>
          </a:prstGeom>
          <a:blipFill>
            <a:blip r:embed="rId5"/>
            <a:stretch>
              <a:fillRect l="-24241" r="-2424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9991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0A3A12-F38E-A844-711E-659BD21F5CB1}"/>
              </a:ext>
            </a:extLst>
          </p:cNvPr>
          <p:cNvSpPr/>
          <p:nvPr/>
        </p:nvSpPr>
        <p:spPr>
          <a:xfrm>
            <a:off x="0" y="1397539"/>
            <a:ext cx="6096000" cy="430180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C01E7B09-D4CB-1E4D-9304-6B3C77D8FCA0}"/>
              </a:ext>
            </a:extLst>
          </p:cNvPr>
          <p:cNvSpPr>
            <a:spLocks noGrp="1"/>
          </p:cNvSpPr>
          <p:nvPr>
            <p:ph idx="1"/>
          </p:nvPr>
        </p:nvSpPr>
        <p:spPr>
          <a:xfrm>
            <a:off x="340168" y="1827212"/>
            <a:ext cx="5296667" cy="3203575"/>
          </a:xfrm>
        </p:spPr>
        <p:txBody>
          <a:bodyPr/>
          <a:lstStyle/>
          <a:p>
            <a:pPr marL="0" indent="0">
              <a:buNone/>
            </a:pPr>
            <a:r>
              <a:rPr lang="en-GB" sz="2400" b="1" dirty="0"/>
              <a:t>Example:</a:t>
            </a:r>
          </a:p>
          <a:p>
            <a:pPr marL="0" indent="0">
              <a:buNone/>
            </a:pPr>
            <a:r>
              <a:rPr lang="en-GB" sz="2400" dirty="0"/>
              <a:t>As part of Kingston University’s ‘Future Skills’ programme, employability modules are embedded in every undergraduate course and are taken by every student. The skills they develop during the modules are based on an extensive study of the skills employers are looking for.</a:t>
            </a:r>
          </a:p>
          <a:p>
            <a:pPr marL="0" indent="0" algn="ctr">
              <a:buNone/>
            </a:pPr>
            <a:endParaRPr lang="en-GB" sz="2400" b="1" dirty="0"/>
          </a:p>
        </p:txBody>
      </p:sp>
      <p:sp>
        <p:nvSpPr>
          <p:cNvPr id="5" name="Rectangle 4">
            <a:extLst>
              <a:ext uri="{FF2B5EF4-FFF2-40B4-BE49-F238E27FC236}">
                <a16:creationId xmlns:a16="http://schemas.microsoft.com/office/drawing/2014/main" id="{C88E60E5-FDEA-26C8-E328-BCE27FA10377}"/>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8EA2B6-9173-EF8C-A2F4-DCA90A1258F4}"/>
              </a:ext>
            </a:extLst>
          </p:cNvPr>
          <p:cNvSpPr txBox="1"/>
          <p:nvPr/>
        </p:nvSpPr>
        <p:spPr>
          <a:xfrm>
            <a:off x="340168" y="327090"/>
            <a:ext cx="115116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mj-lt"/>
              </a:rPr>
              <a:t>4</a:t>
            </a:r>
            <a:r>
              <a:rPr kumimoji="0" lang="en-US" sz="3200" b="1" i="0" u="none" strike="noStrike" kern="1200" cap="none" spc="0" normalizeH="0" baseline="0" noProof="0" dirty="0">
                <a:ln>
                  <a:noFill/>
                </a:ln>
                <a:solidFill>
                  <a:schemeClr val="bg1"/>
                </a:solidFill>
                <a:effectLst/>
                <a:uLnTx/>
                <a:uFillTx/>
                <a:latin typeface="+mj-lt"/>
                <a:ea typeface="+mn-ea"/>
                <a:cs typeface="+mn-cs"/>
              </a:rPr>
              <a:t>. Employability skills as part of the curriculum</a:t>
            </a:r>
            <a:endParaRPr kumimoji="0" lang="en-GB" sz="3200" b="1" i="0" u="none" strike="noStrike" kern="1200" cap="none" spc="0" normalizeH="0" baseline="0" noProof="0" dirty="0">
              <a:ln>
                <a:noFill/>
              </a:ln>
              <a:solidFill>
                <a:schemeClr val="bg1"/>
              </a:solidFill>
              <a:effectLst/>
              <a:uLnTx/>
              <a:uFillTx/>
              <a:latin typeface="+mj-lt"/>
              <a:ea typeface="+mn-ea"/>
              <a:cs typeface="+mn-cs"/>
            </a:endParaRPr>
          </a:p>
        </p:txBody>
      </p:sp>
      <p:pic>
        <p:nvPicPr>
          <p:cNvPr id="9" name="Graphic 8">
            <a:extLst>
              <a:ext uri="{FF2B5EF4-FFF2-40B4-BE49-F238E27FC236}">
                <a16:creationId xmlns:a16="http://schemas.microsoft.com/office/drawing/2014/main" id="{C354B8B9-D409-FC08-FEA3-36CA5C93A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0041" y="1704688"/>
            <a:ext cx="713152" cy="590195"/>
          </a:xfrm>
          <a:prstGeom prst="rect">
            <a:avLst/>
          </a:prstGeom>
        </p:spPr>
      </p:pic>
      <p:sp>
        <p:nvSpPr>
          <p:cNvPr id="4" name="Rectangle 3">
            <a:extLst>
              <a:ext uri="{FF2B5EF4-FFF2-40B4-BE49-F238E27FC236}">
                <a16:creationId xmlns:a16="http://schemas.microsoft.com/office/drawing/2014/main" id="{91E83478-8A55-6BBE-6E98-00063D46F60A}"/>
              </a:ext>
            </a:extLst>
          </p:cNvPr>
          <p:cNvSpPr/>
          <p:nvPr/>
        </p:nvSpPr>
        <p:spPr>
          <a:xfrm>
            <a:off x="7449954" y="1982804"/>
            <a:ext cx="3946358" cy="3455470"/>
          </a:xfrm>
          <a:prstGeom prst="rect">
            <a:avLst/>
          </a:prstGeom>
          <a:blipFill>
            <a:blip r:embed="rId5"/>
            <a:stretch>
              <a:fillRect l="-24241" r="-2424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9487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86825-2FD2-2AF5-FB31-803AEF6FB5D5}"/>
              </a:ext>
            </a:extLst>
          </p:cNvPr>
          <p:cNvSpPr>
            <a:spLocks noGrp="1"/>
          </p:cNvSpPr>
          <p:nvPr>
            <p:ph type="ctrTitle"/>
          </p:nvPr>
        </p:nvSpPr>
        <p:spPr>
          <a:xfrm>
            <a:off x="547148" y="544937"/>
            <a:ext cx="5805525" cy="3609848"/>
          </a:xfrm>
        </p:spPr>
        <p:txBody>
          <a:bodyPr>
            <a:noAutofit/>
          </a:bodyPr>
          <a:lstStyle/>
          <a:p>
            <a:r>
              <a:rPr lang="en-GB" sz="6000" b="1" dirty="0"/>
              <a:t>Questions to discuss</a:t>
            </a:r>
            <a:endParaRPr lang="en-GB" sz="6000" dirty="0"/>
          </a:p>
        </p:txBody>
      </p:sp>
      <p:sp>
        <p:nvSpPr>
          <p:cNvPr id="2" name="Hexagon 1" descr="Female photographer in Iceland">
            <a:extLst>
              <a:ext uri="{FF2B5EF4-FFF2-40B4-BE49-F238E27FC236}">
                <a16:creationId xmlns:a16="http://schemas.microsoft.com/office/drawing/2014/main" id="{A5D667D5-688C-CF03-65AA-B19BB8124363}"/>
              </a:ext>
            </a:extLst>
          </p:cNvPr>
          <p:cNvSpPr/>
          <p:nvPr/>
        </p:nvSpPr>
        <p:spPr>
          <a:xfrm>
            <a:off x="7126006" y="736845"/>
            <a:ext cx="5533551" cy="4838331"/>
          </a:xfrm>
          <a:prstGeom prst="hexagon">
            <a:avLst>
              <a:gd name="adj" fmla="val 28486"/>
              <a:gd name="vf" fmla="val 115470"/>
            </a:avLst>
          </a:prstGeom>
          <a:blipFill dpi="0" rotWithShape="1">
            <a:blip r:embed="rId2"/>
            <a:srcRect/>
            <a:stretch>
              <a:fillRect l="-33471" r="231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6721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0A3A12-F38E-A844-711E-659BD21F5CB1}"/>
              </a:ext>
            </a:extLst>
          </p:cNvPr>
          <p:cNvSpPr/>
          <p:nvPr/>
        </p:nvSpPr>
        <p:spPr>
          <a:xfrm>
            <a:off x="0" y="1397539"/>
            <a:ext cx="6096000" cy="499393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C01E7B09-D4CB-1E4D-9304-6B3C77D8FCA0}"/>
              </a:ext>
            </a:extLst>
          </p:cNvPr>
          <p:cNvSpPr>
            <a:spLocks noGrp="1"/>
          </p:cNvSpPr>
          <p:nvPr>
            <p:ph idx="1"/>
          </p:nvPr>
        </p:nvSpPr>
        <p:spPr>
          <a:xfrm>
            <a:off x="340168" y="1743233"/>
            <a:ext cx="5612763" cy="3203575"/>
          </a:xfrm>
        </p:spPr>
        <p:txBody>
          <a:bodyPr/>
          <a:lstStyle/>
          <a:p>
            <a:pPr marL="457200" indent="-457200">
              <a:buAutoNum type="arabicPeriod"/>
            </a:pPr>
            <a:r>
              <a:rPr lang="en-GB" sz="2400" b="1" dirty="0"/>
              <a:t>How do you like to learn? Do you prefer lots of reading and writing? Lots of practical and group work?</a:t>
            </a:r>
          </a:p>
          <a:p>
            <a:pPr marL="457200" indent="-457200">
              <a:buFont typeface="Arial" panose="020B0604020202020204" pitchFamily="34" charset="0"/>
              <a:buAutoNum type="arabicPeriod"/>
            </a:pPr>
            <a:r>
              <a:rPr lang="en-GB" sz="2400" b="1" dirty="0"/>
              <a:t>Do you know what you’d like to do as a career?</a:t>
            </a:r>
          </a:p>
          <a:p>
            <a:pPr marL="457200" indent="-457200">
              <a:buAutoNum type="arabicPeriod"/>
            </a:pPr>
            <a:r>
              <a:rPr lang="en-GB" sz="2400" b="1" dirty="0"/>
              <a:t>How interested are you in research in your subject area, and how interested are you in understanding the industries you may work in?</a:t>
            </a:r>
          </a:p>
          <a:p>
            <a:pPr marL="457200" indent="-457200">
              <a:buAutoNum type="arabicPeriod"/>
            </a:pPr>
            <a:r>
              <a:rPr lang="en-GB" sz="2400" b="1" dirty="0"/>
              <a:t>What sort of university community are you interested in? </a:t>
            </a:r>
          </a:p>
          <a:p>
            <a:pPr marL="0" indent="0">
              <a:buNone/>
            </a:pPr>
            <a:r>
              <a:rPr lang="en-GB" sz="2400" b="1" dirty="0"/>
              <a:t> </a:t>
            </a:r>
          </a:p>
          <a:p>
            <a:pPr marL="457200" indent="-457200" algn="ctr">
              <a:buAutoNum type="arabicPeriod"/>
            </a:pPr>
            <a:endParaRPr lang="en-GB" sz="2400" b="1" dirty="0"/>
          </a:p>
          <a:p>
            <a:pPr marL="0" indent="0" algn="ctr">
              <a:buNone/>
            </a:pPr>
            <a:endParaRPr lang="en-GB" sz="2400" b="1" dirty="0"/>
          </a:p>
        </p:txBody>
      </p:sp>
      <p:sp>
        <p:nvSpPr>
          <p:cNvPr id="5" name="Rectangle 4">
            <a:extLst>
              <a:ext uri="{FF2B5EF4-FFF2-40B4-BE49-F238E27FC236}">
                <a16:creationId xmlns:a16="http://schemas.microsoft.com/office/drawing/2014/main" id="{C88E60E5-FDEA-26C8-E328-BCE27FA10377}"/>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8EA2B6-9173-EF8C-A2F4-DCA90A1258F4}"/>
              </a:ext>
            </a:extLst>
          </p:cNvPr>
          <p:cNvSpPr txBox="1"/>
          <p:nvPr/>
        </p:nvSpPr>
        <p:spPr>
          <a:xfrm>
            <a:off x="340168" y="327090"/>
            <a:ext cx="115116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n-ea"/>
                <a:cs typeface="+mn-cs"/>
              </a:rPr>
              <a:t>Questions to discuss</a:t>
            </a:r>
            <a:endParaRPr kumimoji="0" lang="en-GB" sz="3200" b="1" i="0" u="none" strike="noStrike" kern="1200" cap="none" spc="0" normalizeH="0" baseline="0" noProof="0" dirty="0">
              <a:ln>
                <a:noFill/>
              </a:ln>
              <a:solidFill>
                <a:schemeClr val="bg1"/>
              </a:solidFill>
              <a:effectLst/>
              <a:uLnTx/>
              <a:uFillTx/>
              <a:latin typeface="+mj-lt"/>
              <a:ea typeface="+mn-ea"/>
              <a:cs typeface="+mn-cs"/>
            </a:endParaRPr>
          </a:p>
        </p:txBody>
      </p:sp>
      <p:pic>
        <p:nvPicPr>
          <p:cNvPr id="9" name="Graphic 8">
            <a:extLst>
              <a:ext uri="{FF2B5EF4-FFF2-40B4-BE49-F238E27FC236}">
                <a16:creationId xmlns:a16="http://schemas.microsoft.com/office/drawing/2014/main" id="{C354B8B9-D409-FC08-FEA3-36CA5C93A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0041" y="1704688"/>
            <a:ext cx="713152" cy="590195"/>
          </a:xfrm>
          <a:prstGeom prst="rect">
            <a:avLst/>
          </a:prstGeom>
        </p:spPr>
      </p:pic>
      <p:sp>
        <p:nvSpPr>
          <p:cNvPr id="4" name="Rectangle 3">
            <a:extLst>
              <a:ext uri="{FF2B5EF4-FFF2-40B4-BE49-F238E27FC236}">
                <a16:creationId xmlns:a16="http://schemas.microsoft.com/office/drawing/2014/main" id="{52B336CF-4A27-4103-FA2C-03D264622D1C}"/>
              </a:ext>
            </a:extLst>
          </p:cNvPr>
          <p:cNvSpPr/>
          <p:nvPr/>
        </p:nvSpPr>
        <p:spPr>
          <a:xfrm>
            <a:off x="7449954" y="1982804"/>
            <a:ext cx="3946358" cy="3455470"/>
          </a:xfrm>
          <a:prstGeom prst="rect">
            <a:avLst/>
          </a:prstGeom>
          <a:blipFill>
            <a:blip r:embed="rId5"/>
            <a:stretch>
              <a:fillRect l="-24241" r="-2424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7258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86825-2FD2-2AF5-FB31-803AEF6FB5D5}"/>
              </a:ext>
            </a:extLst>
          </p:cNvPr>
          <p:cNvSpPr>
            <a:spLocks noGrp="1"/>
          </p:cNvSpPr>
          <p:nvPr>
            <p:ph type="ctrTitle"/>
          </p:nvPr>
        </p:nvSpPr>
        <p:spPr>
          <a:xfrm>
            <a:off x="653026" y="-180848"/>
            <a:ext cx="5805525" cy="3609848"/>
          </a:xfrm>
        </p:spPr>
        <p:txBody>
          <a:bodyPr>
            <a:noAutofit/>
          </a:bodyPr>
          <a:lstStyle/>
          <a:p>
            <a:r>
              <a:rPr lang="en-GB" sz="6000" b="1" dirty="0"/>
              <a:t>The essentials</a:t>
            </a:r>
            <a:endParaRPr lang="en-GB" sz="6000" dirty="0"/>
          </a:p>
        </p:txBody>
      </p:sp>
      <p:sp>
        <p:nvSpPr>
          <p:cNvPr id="4" name="Oval 3">
            <a:extLst>
              <a:ext uri="{FF2B5EF4-FFF2-40B4-BE49-F238E27FC236}">
                <a16:creationId xmlns:a16="http://schemas.microsoft.com/office/drawing/2014/main" id="{518A018F-FFBC-EEE6-7109-15B1019FCB38}"/>
              </a:ext>
            </a:extLst>
          </p:cNvPr>
          <p:cNvSpPr/>
          <p:nvPr/>
        </p:nvSpPr>
        <p:spPr>
          <a:xfrm>
            <a:off x="7643004" y="724619"/>
            <a:ext cx="4865298" cy="4822166"/>
          </a:xfrm>
          <a:prstGeom prst="ellipse">
            <a:avLst/>
          </a:prstGeom>
          <a:blipFill>
            <a:blip r:embed="rId3"/>
            <a:srcRect/>
            <a:stretch>
              <a:fillRect l="-24241" r="-24241"/>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2152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37A4D3-D01F-05A3-359E-F32616CC09F1}"/>
              </a:ext>
            </a:extLst>
          </p:cNvPr>
          <p:cNvSpPr/>
          <p:nvPr/>
        </p:nvSpPr>
        <p:spPr>
          <a:xfrm>
            <a:off x="6096001" y="1397539"/>
            <a:ext cx="6096000" cy="43018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Content Placeholder 1">
            <a:extLst>
              <a:ext uri="{FF2B5EF4-FFF2-40B4-BE49-F238E27FC236}">
                <a16:creationId xmlns:a16="http://schemas.microsoft.com/office/drawing/2014/main" id="{C01E7B09-D4CB-1E4D-9304-6B3C77D8FCA0}"/>
              </a:ext>
            </a:extLst>
          </p:cNvPr>
          <p:cNvSpPr>
            <a:spLocks noGrp="1"/>
          </p:cNvSpPr>
          <p:nvPr>
            <p:ph idx="1"/>
          </p:nvPr>
        </p:nvSpPr>
        <p:spPr>
          <a:xfrm>
            <a:off x="374583" y="2112565"/>
            <a:ext cx="5181600" cy="3203575"/>
          </a:xfrm>
        </p:spPr>
        <p:txBody>
          <a:bodyPr/>
          <a:lstStyle/>
          <a:p>
            <a:pPr marL="0" indent="0">
              <a:buNone/>
            </a:pPr>
            <a:r>
              <a:rPr lang="en-GB" b="1" dirty="0"/>
              <a:t>What qualifications do Alliance Universities accept?</a:t>
            </a:r>
          </a:p>
        </p:txBody>
      </p:sp>
      <p:sp>
        <p:nvSpPr>
          <p:cNvPr id="4" name="Content Placeholder 3">
            <a:extLst>
              <a:ext uri="{FF2B5EF4-FFF2-40B4-BE49-F238E27FC236}">
                <a16:creationId xmlns:a16="http://schemas.microsoft.com/office/drawing/2014/main" id="{1A907351-D5D1-B667-9DA7-E2686651732A}"/>
              </a:ext>
            </a:extLst>
          </p:cNvPr>
          <p:cNvSpPr>
            <a:spLocks noGrp="1"/>
          </p:cNvSpPr>
          <p:nvPr>
            <p:ph sz="half" idx="4294967295"/>
          </p:nvPr>
        </p:nvSpPr>
        <p:spPr>
          <a:xfrm>
            <a:off x="6553201" y="1606152"/>
            <a:ext cx="5181600" cy="3709988"/>
          </a:xfrm>
          <a:prstGeom prst="rect">
            <a:avLst/>
          </a:prstGeom>
        </p:spPr>
        <p:txBody>
          <a:bodyPr/>
          <a:lstStyle/>
          <a:p>
            <a:pPr marL="0" indent="0" algn="ctr">
              <a:buNone/>
            </a:pPr>
            <a:endParaRPr lang="en-GB" dirty="0">
              <a:solidFill>
                <a:schemeClr val="tx2"/>
              </a:solidFill>
            </a:endParaRPr>
          </a:p>
          <a:p>
            <a:r>
              <a:rPr lang="en-GB" dirty="0">
                <a:solidFill>
                  <a:schemeClr val="tx2"/>
                </a:solidFill>
              </a:rPr>
              <a:t>A levels</a:t>
            </a:r>
          </a:p>
          <a:p>
            <a:r>
              <a:rPr lang="en-GB" dirty="0">
                <a:solidFill>
                  <a:schemeClr val="tx2"/>
                </a:solidFill>
              </a:rPr>
              <a:t>T levels</a:t>
            </a:r>
          </a:p>
          <a:p>
            <a:r>
              <a:rPr lang="en-GB" dirty="0">
                <a:solidFill>
                  <a:schemeClr val="tx2"/>
                </a:solidFill>
              </a:rPr>
              <a:t>BTECS</a:t>
            </a:r>
          </a:p>
          <a:p>
            <a:r>
              <a:rPr lang="en-GB" dirty="0">
                <a:solidFill>
                  <a:schemeClr val="tx2"/>
                </a:solidFill>
              </a:rPr>
              <a:t>International Baccalaureate</a:t>
            </a:r>
          </a:p>
          <a:p>
            <a:r>
              <a:rPr lang="en-GB" dirty="0">
                <a:solidFill>
                  <a:schemeClr val="tx2"/>
                </a:solidFill>
              </a:rPr>
              <a:t>…and more.</a:t>
            </a:r>
          </a:p>
        </p:txBody>
      </p:sp>
      <p:sp>
        <p:nvSpPr>
          <p:cNvPr id="5" name="Rectangle 4">
            <a:extLst>
              <a:ext uri="{FF2B5EF4-FFF2-40B4-BE49-F238E27FC236}">
                <a16:creationId xmlns:a16="http://schemas.microsoft.com/office/drawing/2014/main" id="{C88E60E5-FDEA-26C8-E328-BCE27FA10377}"/>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8EA2B6-9173-EF8C-A2F4-DCA90A1258F4}"/>
              </a:ext>
            </a:extLst>
          </p:cNvPr>
          <p:cNvSpPr txBox="1"/>
          <p:nvPr/>
        </p:nvSpPr>
        <p:spPr>
          <a:xfrm>
            <a:off x="340168" y="173528"/>
            <a:ext cx="115116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n-ea"/>
                <a:cs typeface="+mn-cs"/>
              </a:rPr>
              <a:t>The essentials</a:t>
            </a:r>
            <a:br>
              <a:rPr kumimoji="0" lang="en-US" sz="3200" b="1" i="0" u="none" strike="noStrike" kern="1200" cap="none" spc="0" normalizeH="0" baseline="0" noProof="0" dirty="0">
                <a:ln>
                  <a:noFill/>
                </a:ln>
                <a:solidFill>
                  <a:schemeClr val="bg1"/>
                </a:solidFill>
                <a:effectLst/>
                <a:uLnTx/>
                <a:uFillTx/>
                <a:latin typeface="+mj-lt"/>
                <a:ea typeface="+mn-ea"/>
                <a:cs typeface="+mn-cs"/>
              </a:rPr>
            </a:br>
            <a:endParaRPr kumimoji="0" lang="en-GB" sz="3200" b="1"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789343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37A4D3-D01F-05A3-359E-F32616CC09F1}"/>
              </a:ext>
            </a:extLst>
          </p:cNvPr>
          <p:cNvSpPr/>
          <p:nvPr/>
        </p:nvSpPr>
        <p:spPr>
          <a:xfrm>
            <a:off x="6096001" y="1397539"/>
            <a:ext cx="6096000" cy="472412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Content Placeholder 1">
            <a:extLst>
              <a:ext uri="{FF2B5EF4-FFF2-40B4-BE49-F238E27FC236}">
                <a16:creationId xmlns:a16="http://schemas.microsoft.com/office/drawing/2014/main" id="{C01E7B09-D4CB-1E4D-9304-6B3C77D8FCA0}"/>
              </a:ext>
            </a:extLst>
          </p:cNvPr>
          <p:cNvSpPr>
            <a:spLocks noGrp="1"/>
          </p:cNvSpPr>
          <p:nvPr>
            <p:ph idx="1"/>
          </p:nvPr>
        </p:nvSpPr>
        <p:spPr>
          <a:xfrm>
            <a:off x="374583" y="2112565"/>
            <a:ext cx="5181600" cy="3203575"/>
          </a:xfrm>
        </p:spPr>
        <p:txBody>
          <a:bodyPr/>
          <a:lstStyle/>
          <a:p>
            <a:pPr marL="0" indent="0">
              <a:buNone/>
            </a:pPr>
            <a:r>
              <a:rPr lang="en-GB" b="1" dirty="0"/>
              <a:t>How can students apply for a professional and technical university?</a:t>
            </a:r>
          </a:p>
        </p:txBody>
      </p:sp>
      <p:sp>
        <p:nvSpPr>
          <p:cNvPr id="4" name="Content Placeholder 3">
            <a:extLst>
              <a:ext uri="{FF2B5EF4-FFF2-40B4-BE49-F238E27FC236}">
                <a16:creationId xmlns:a16="http://schemas.microsoft.com/office/drawing/2014/main" id="{1A907351-D5D1-B667-9DA7-E2686651732A}"/>
              </a:ext>
            </a:extLst>
          </p:cNvPr>
          <p:cNvSpPr>
            <a:spLocks noGrp="1"/>
          </p:cNvSpPr>
          <p:nvPr>
            <p:ph sz="half" idx="4294967295"/>
          </p:nvPr>
        </p:nvSpPr>
        <p:spPr>
          <a:xfrm>
            <a:off x="6553201" y="1606152"/>
            <a:ext cx="5181600" cy="3709988"/>
          </a:xfrm>
          <a:prstGeom prst="rect">
            <a:avLst/>
          </a:prstGeom>
        </p:spPr>
        <p:txBody>
          <a:bodyPr/>
          <a:lstStyle/>
          <a:p>
            <a:r>
              <a:rPr lang="en-GB" dirty="0">
                <a:solidFill>
                  <a:schemeClr val="tx2"/>
                </a:solidFill>
              </a:rPr>
              <a:t>Usual UCAS application process</a:t>
            </a:r>
          </a:p>
          <a:p>
            <a:r>
              <a:rPr lang="en-GB" dirty="0">
                <a:solidFill>
                  <a:schemeClr val="tx2"/>
                </a:solidFill>
              </a:rPr>
              <a:t>Most courses use the equal consideration deadline (July deadline and clearing also possible)</a:t>
            </a:r>
          </a:p>
          <a:p>
            <a:r>
              <a:rPr lang="en-GB" dirty="0">
                <a:solidFill>
                  <a:schemeClr val="tx2"/>
                </a:solidFill>
              </a:rPr>
              <a:t>Degree apprenticeship applications go through employers</a:t>
            </a:r>
          </a:p>
        </p:txBody>
      </p:sp>
      <p:sp>
        <p:nvSpPr>
          <p:cNvPr id="5" name="Rectangle 4">
            <a:extLst>
              <a:ext uri="{FF2B5EF4-FFF2-40B4-BE49-F238E27FC236}">
                <a16:creationId xmlns:a16="http://schemas.microsoft.com/office/drawing/2014/main" id="{C88E60E5-FDEA-26C8-E328-BCE27FA10377}"/>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8EA2B6-9173-EF8C-A2F4-DCA90A1258F4}"/>
              </a:ext>
            </a:extLst>
          </p:cNvPr>
          <p:cNvSpPr txBox="1"/>
          <p:nvPr/>
        </p:nvSpPr>
        <p:spPr>
          <a:xfrm>
            <a:off x="340168" y="173528"/>
            <a:ext cx="115116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n-ea"/>
                <a:cs typeface="+mn-cs"/>
              </a:rPr>
              <a:t>The essentials</a:t>
            </a:r>
            <a:br>
              <a:rPr kumimoji="0" lang="en-US" sz="3200" b="1" i="0" u="none" strike="noStrike" kern="1200" cap="none" spc="0" normalizeH="0" baseline="0" noProof="0" dirty="0">
                <a:ln>
                  <a:noFill/>
                </a:ln>
                <a:solidFill>
                  <a:schemeClr val="bg1"/>
                </a:solidFill>
                <a:effectLst/>
                <a:uLnTx/>
                <a:uFillTx/>
                <a:latin typeface="+mj-lt"/>
                <a:ea typeface="+mn-ea"/>
                <a:cs typeface="+mn-cs"/>
              </a:rPr>
            </a:br>
            <a:endParaRPr kumimoji="0" lang="en-GB" sz="3200" b="1"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111165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37A4D3-D01F-05A3-359E-F32616CC09F1}"/>
              </a:ext>
            </a:extLst>
          </p:cNvPr>
          <p:cNvSpPr/>
          <p:nvPr/>
        </p:nvSpPr>
        <p:spPr>
          <a:xfrm>
            <a:off x="6096001" y="1397539"/>
            <a:ext cx="6096000" cy="472412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Content Placeholder 1">
            <a:extLst>
              <a:ext uri="{FF2B5EF4-FFF2-40B4-BE49-F238E27FC236}">
                <a16:creationId xmlns:a16="http://schemas.microsoft.com/office/drawing/2014/main" id="{C01E7B09-D4CB-1E4D-9304-6B3C77D8FCA0}"/>
              </a:ext>
            </a:extLst>
          </p:cNvPr>
          <p:cNvSpPr>
            <a:spLocks noGrp="1"/>
          </p:cNvSpPr>
          <p:nvPr>
            <p:ph idx="1"/>
          </p:nvPr>
        </p:nvSpPr>
        <p:spPr>
          <a:xfrm>
            <a:off x="374583" y="2112565"/>
            <a:ext cx="5181600" cy="3203575"/>
          </a:xfrm>
        </p:spPr>
        <p:txBody>
          <a:bodyPr/>
          <a:lstStyle/>
          <a:p>
            <a:pPr marL="0" indent="0">
              <a:buNone/>
            </a:pPr>
            <a:r>
              <a:rPr lang="en-GB" b="1" dirty="0"/>
              <a:t>Where can we go for more information?</a:t>
            </a:r>
          </a:p>
        </p:txBody>
      </p:sp>
      <p:sp>
        <p:nvSpPr>
          <p:cNvPr id="4" name="Content Placeholder 3">
            <a:extLst>
              <a:ext uri="{FF2B5EF4-FFF2-40B4-BE49-F238E27FC236}">
                <a16:creationId xmlns:a16="http://schemas.microsoft.com/office/drawing/2014/main" id="{1A907351-D5D1-B667-9DA7-E2686651732A}"/>
              </a:ext>
            </a:extLst>
          </p:cNvPr>
          <p:cNvSpPr>
            <a:spLocks noGrp="1"/>
          </p:cNvSpPr>
          <p:nvPr>
            <p:ph sz="half" idx="4294967295"/>
          </p:nvPr>
        </p:nvSpPr>
        <p:spPr>
          <a:xfrm>
            <a:off x="6553201" y="1606152"/>
            <a:ext cx="5181600" cy="3709988"/>
          </a:xfrm>
          <a:prstGeom prst="rect">
            <a:avLst/>
          </a:prstGeom>
        </p:spPr>
        <p:txBody>
          <a:bodyPr/>
          <a:lstStyle/>
          <a:p>
            <a:r>
              <a:rPr lang="en-GB" dirty="0">
                <a:solidFill>
                  <a:schemeClr val="tx2"/>
                </a:solidFill>
              </a:rPr>
              <a:t>unialliance.ac.uk</a:t>
            </a:r>
          </a:p>
          <a:p>
            <a:r>
              <a:rPr lang="en-GB" dirty="0">
                <a:solidFill>
                  <a:schemeClr val="tx2"/>
                </a:solidFill>
              </a:rPr>
              <a:t>Email: </a:t>
            </a:r>
            <a:r>
              <a:rPr lang="en-GB" dirty="0">
                <a:solidFill>
                  <a:schemeClr val="tx2"/>
                </a:solidFill>
                <a:hlinkClick r:id="rId3"/>
              </a:rPr>
              <a:t>info@unialliance.ac.uk</a:t>
            </a:r>
            <a:endParaRPr lang="en-GB" dirty="0">
              <a:solidFill>
                <a:schemeClr val="tx2"/>
              </a:solidFill>
            </a:endParaRPr>
          </a:p>
          <a:p>
            <a:pPr marL="0" indent="0">
              <a:buNone/>
            </a:pPr>
            <a:endParaRPr lang="en-GB" dirty="0">
              <a:solidFill>
                <a:schemeClr val="tx2"/>
              </a:solidFill>
            </a:endParaRPr>
          </a:p>
          <a:p>
            <a:pPr algn="ctr"/>
            <a:endParaRPr lang="en-GB" dirty="0">
              <a:solidFill>
                <a:schemeClr val="tx2"/>
              </a:solidFill>
            </a:endParaRPr>
          </a:p>
        </p:txBody>
      </p:sp>
      <p:sp>
        <p:nvSpPr>
          <p:cNvPr id="5" name="Rectangle 4">
            <a:extLst>
              <a:ext uri="{FF2B5EF4-FFF2-40B4-BE49-F238E27FC236}">
                <a16:creationId xmlns:a16="http://schemas.microsoft.com/office/drawing/2014/main" id="{C88E60E5-FDEA-26C8-E328-BCE27FA10377}"/>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8EA2B6-9173-EF8C-A2F4-DCA90A1258F4}"/>
              </a:ext>
            </a:extLst>
          </p:cNvPr>
          <p:cNvSpPr txBox="1"/>
          <p:nvPr/>
        </p:nvSpPr>
        <p:spPr>
          <a:xfrm>
            <a:off x="340168" y="173528"/>
            <a:ext cx="115116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n-ea"/>
                <a:cs typeface="+mn-cs"/>
              </a:rPr>
              <a:t>The essentials</a:t>
            </a:r>
            <a:br>
              <a:rPr kumimoji="0" lang="en-US" sz="3200" b="1" i="0" u="none" strike="noStrike" kern="1200" cap="none" spc="0" normalizeH="0" baseline="0" noProof="0" dirty="0">
                <a:ln>
                  <a:noFill/>
                </a:ln>
                <a:solidFill>
                  <a:schemeClr val="bg1"/>
                </a:solidFill>
                <a:effectLst/>
                <a:uLnTx/>
                <a:uFillTx/>
                <a:latin typeface="+mj-lt"/>
                <a:ea typeface="+mn-ea"/>
                <a:cs typeface="+mn-cs"/>
              </a:rPr>
            </a:br>
            <a:endParaRPr kumimoji="0" lang="en-GB" sz="3200" b="1"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3489605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88ED6-FF56-90D5-E4AA-CFF0F9820707}"/>
              </a:ext>
            </a:extLst>
          </p:cNvPr>
          <p:cNvSpPr>
            <a:spLocks noGrp="1"/>
          </p:cNvSpPr>
          <p:nvPr>
            <p:ph type="ctrTitle"/>
          </p:nvPr>
        </p:nvSpPr>
        <p:spPr/>
        <p:txBody>
          <a:bodyPr/>
          <a:lstStyle/>
          <a:p>
            <a:r>
              <a:rPr lang="en-GB" b="1" dirty="0"/>
              <a:t>Thanks for listening</a:t>
            </a:r>
            <a:endParaRPr lang="en-US" dirty="0"/>
          </a:p>
        </p:txBody>
      </p:sp>
      <p:pic>
        <p:nvPicPr>
          <p:cNvPr id="4" name="Picture 3">
            <a:extLst>
              <a:ext uri="{FF2B5EF4-FFF2-40B4-BE49-F238E27FC236}">
                <a16:creationId xmlns:a16="http://schemas.microsoft.com/office/drawing/2014/main" id="{CAA40104-D9AA-94E8-0DC9-4BC821A5ACAA}"/>
              </a:ext>
            </a:extLst>
          </p:cNvPr>
          <p:cNvPicPr>
            <a:picLocks noChangeAspect="1"/>
          </p:cNvPicPr>
          <p:nvPr/>
        </p:nvPicPr>
        <p:blipFill>
          <a:blip r:embed="rId2"/>
          <a:stretch>
            <a:fillRect/>
          </a:stretch>
        </p:blipFill>
        <p:spPr>
          <a:xfrm>
            <a:off x="5515844" y="-432906"/>
            <a:ext cx="7412755" cy="4943946"/>
          </a:xfrm>
          <a:prstGeom prst="rect">
            <a:avLst/>
          </a:prstGeom>
        </p:spPr>
      </p:pic>
    </p:spTree>
    <p:extLst>
      <p:ext uri="{BB962C8B-B14F-4D97-AF65-F5344CB8AC3E}">
        <p14:creationId xmlns:p14="http://schemas.microsoft.com/office/powerpoint/2010/main" val="3135569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5137" y="1872020"/>
            <a:ext cx="5470152" cy="4985980"/>
          </a:xfrm>
          <a:prstGeom prst="rect">
            <a:avLst/>
          </a:prstGeom>
          <a:noFill/>
        </p:spPr>
        <p:txBody>
          <a:bodyPr wrap="square" lIns="91440" tIns="45720" rIns="91440" bIns="45720" numCol="2" rtlCol="0" anchor="t">
            <a:spAutoFit/>
          </a:bodyPr>
          <a:lstStyle/>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US" sz="2000" i="0" u="none" strike="noStrike" kern="1200" cap="none" spc="0" normalizeH="0" baseline="0" noProof="0" dirty="0">
                <a:ln>
                  <a:noFill/>
                </a:ln>
                <a:solidFill>
                  <a:srgbClr val="000000"/>
                </a:solidFill>
                <a:effectLst/>
                <a:uLnTx/>
                <a:uFillTx/>
                <a:ea typeface="Avenir Light" charset="0"/>
                <a:cs typeface="Avenir Light" charset="0"/>
              </a:rPr>
              <a:t>Anglia Ruskin University</a:t>
            </a: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US" sz="2000" i="0" u="none" strike="noStrike" kern="1200" cap="none" spc="0" normalizeH="0" baseline="0" noProof="0" dirty="0">
                <a:ln>
                  <a:noFill/>
                </a:ln>
                <a:solidFill>
                  <a:srgbClr val="000000"/>
                </a:solidFill>
                <a:effectLst/>
                <a:uLnTx/>
                <a:uFillTx/>
                <a:ea typeface="Avenir Light" charset="0"/>
                <a:cs typeface="Avenir Light" charset="0"/>
              </a:rPr>
              <a:t>University of Brighton</a:t>
            </a: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US" sz="2000" i="0" u="none" strike="noStrike" kern="1200" cap="none" spc="0" normalizeH="0" baseline="0" noProof="0" dirty="0">
                <a:ln>
                  <a:noFill/>
                </a:ln>
                <a:solidFill>
                  <a:srgbClr val="000000"/>
                </a:solidFill>
                <a:effectLst/>
                <a:uLnTx/>
                <a:uFillTx/>
                <a:ea typeface="Avenir Light" charset="0"/>
                <a:cs typeface="Avenir Light" charset="0"/>
              </a:rPr>
              <a:t>Birmingham City University</a:t>
            </a: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US" sz="2000" i="0" u="none" strike="noStrike" kern="1200" cap="none" spc="0" normalizeH="0" baseline="0" noProof="0" dirty="0">
                <a:ln>
                  <a:noFill/>
                </a:ln>
                <a:solidFill>
                  <a:srgbClr val="000000"/>
                </a:solidFill>
                <a:effectLst/>
                <a:uLnTx/>
                <a:uFillTx/>
                <a:ea typeface="Avenir Light" charset="0"/>
                <a:cs typeface="Avenir Light" charset="0"/>
              </a:rPr>
              <a:t>Coventry University</a:t>
            </a: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GB" sz="2000" i="0" u="none" strike="noStrike" kern="1200" cap="none" spc="0" normalizeH="0" baseline="0" noProof="0" dirty="0">
                <a:ln>
                  <a:noFill/>
                </a:ln>
                <a:solidFill>
                  <a:srgbClr val="000000"/>
                </a:solidFill>
                <a:effectLst/>
                <a:uLnTx/>
                <a:uFillTx/>
                <a:ea typeface="Avenir Light" charset="0"/>
                <a:cs typeface="Avenir Light" charset="0"/>
              </a:rPr>
              <a:t>University of Derby </a:t>
            </a:r>
            <a:endParaRPr kumimoji="0" lang="en-US" sz="2000" i="0" u="none" strike="noStrike" kern="1200" cap="none" spc="0" normalizeH="0" baseline="0" noProof="0" dirty="0">
              <a:ln>
                <a:noFill/>
              </a:ln>
              <a:solidFill>
                <a:srgbClr val="000000"/>
              </a:solidFill>
              <a:effectLst/>
              <a:uLnTx/>
              <a:uFillTx/>
              <a:ea typeface="Avenir Light" charset="0"/>
              <a:cs typeface="Avenir Light" charset="0"/>
            </a:endParaRP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US" sz="2000" i="0" u="none" strike="noStrike" kern="1200" cap="none" spc="0" normalizeH="0" baseline="0" noProof="0" dirty="0">
                <a:ln>
                  <a:noFill/>
                </a:ln>
                <a:solidFill>
                  <a:srgbClr val="000000"/>
                </a:solidFill>
                <a:effectLst/>
                <a:uLnTx/>
                <a:uFillTx/>
                <a:ea typeface="Avenir Light" charset="0"/>
                <a:cs typeface="Avenir Light" charset="0"/>
              </a:rPr>
              <a:t>University of Greenwich</a:t>
            </a: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US" sz="2000" i="0" u="none" strike="noStrike" kern="1200" cap="none" spc="0" normalizeH="0" baseline="0" noProof="0" dirty="0">
                <a:ln>
                  <a:noFill/>
                </a:ln>
                <a:solidFill>
                  <a:srgbClr val="000000"/>
                </a:solidFill>
                <a:effectLst/>
                <a:uLnTx/>
                <a:uFillTx/>
                <a:ea typeface="Avenir Light" charset="0"/>
                <a:cs typeface="Avenir Light" charset="0"/>
              </a:rPr>
              <a:t>University of Hertfordshire</a:t>
            </a: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US" sz="2000" i="0" u="none" strike="noStrike" kern="1200" cap="none" spc="0" normalizeH="0" baseline="0" noProof="0" dirty="0">
                <a:ln>
                  <a:noFill/>
                </a:ln>
                <a:solidFill>
                  <a:srgbClr val="000000"/>
                </a:solidFill>
                <a:effectLst/>
                <a:uLnTx/>
                <a:uFillTx/>
                <a:ea typeface="Avenir Light" charset="0"/>
                <a:cs typeface="Avenir Light" charset="0"/>
              </a:rPr>
              <a:t>Kingston University</a:t>
            </a: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endParaRPr lang="en-US" sz="2000" dirty="0">
              <a:solidFill>
                <a:srgbClr val="000000"/>
              </a:solidFill>
              <a:ea typeface="Avenir Light" charset="0"/>
              <a:cs typeface="Avenir Light" charset="0"/>
            </a:endParaRP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endParaRPr kumimoji="0" lang="en-US" sz="2000" i="0" u="none" strike="noStrike" kern="1200" cap="none" spc="0" normalizeH="0" baseline="0" noProof="0" dirty="0">
              <a:ln>
                <a:noFill/>
              </a:ln>
              <a:solidFill>
                <a:srgbClr val="000000"/>
              </a:solidFill>
              <a:effectLst/>
              <a:uLnTx/>
              <a:uFillTx/>
              <a:ea typeface="Avenir Light" charset="0"/>
              <a:cs typeface="Avenir Light" charset="0"/>
            </a:endParaRP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endParaRPr kumimoji="0" lang="en-US" sz="2000" i="0" u="none" strike="noStrike" kern="1200" cap="none" spc="0" normalizeH="0" baseline="0" noProof="0" dirty="0">
              <a:ln>
                <a:noFill/>
              </a:ln>
              <a:solidFill>
                <a:srgbClr val="000000"/>
              </a:solidFill>
              <a:effectLst/>
              <a:uLnTx/>
              <a:uFillTx/>
              <a:ea typeface="Avenir Light" charset="0"/>
              <a:cs typeface="Avenir Light" charset="0"/>
            </a:endParaRP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US" sz="2000" i="0" u="none" strike="noStrike" kern="1200" cap="none" spc="0" normalizeH="0" baseline="0" noProof="0" dirty="0">
                <a:ln>
                  <a:noFill/>
                </a:ln>
                <a:solidFill>
                  <a:srgbClr val="000000"/>
                </a:solidFill>
                <a:effectLst/>
                <a:uLnTx/>
                <a:uFillTx/>
                <a:ea typeface="Avenir Light" charset="0"/>
                <a:cs typeface="Avenir Light" charset="0"/>
              </a:rPr>
              <a:t>Leeds Beckett University</a:t>
            </a: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GB" sz="2000" i="0" u="none" strike="noStrike" kern="1200" cap="none" spc="0" normalizeH="0" baseline="0" noProof="0" dirty="0">
                <a:ln>
                  <a:noFill/>
                </a:ln>
                <a:solidFill>
                  <a:srgbClr val="000000"/>
                </a:solidFill>
                <a:effectLst/>
                <a:uLnTx/>
                <a:uFillTx/>
                <a:ea typeface="Avenir Light" charset="0"/>
                <a:cs typeface="Avenir Light" charset="0"/>
              </a:rPr>
              <a:t>Middlesex University</a:t>
            </a:r>
            <a:endParaRPr kumimoji="0" lang="en-US" sz="2000" i="0" u="none" strike="noStrike" kern="1200" cap="none" spc="0" normalizeH="0" baseline="0" noProof="0" dirty="0">
              <a:ln>
                <a:noFill/>
              </a:ln>
              <a:solidFill>
                <a:srgbClr val="000000"/>
              </a:solidFill>
              <a:effectLst/>
              <a:uLnTx/>
              <a:uFillTx/>
              <a:ea typeface="Avenir Light" charset="0"/>
              <a:cs typeface="Avenir Light" charset="0"/>
            </a:endParaRP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US" sz="2000" i="0" u="none" strike="noStrike" kern="1200" cap="none" spc="0" normalizeH="0" baseline="0" noProof="0" dirty="0">
                <a:ln>
                  <a:noFill/>
                </a:ln>
                <a:solidFill>
                  <a:srgbClr val="000000"/>
                </a:solidFill>
                <a:effectLst/>
                <a:uLnTx/>
                <a:uFillTx/>
                <a:ea typeface="Avenir Light" charset="0"/>
                <a:cs typeface="Avenir Light" charset="0"/>
              </a:rPr>
              <a:t>Oxford Brookes University</a:t>
            </a: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lang="en-US" sz="2000" dirty="0">
                <a:solidFill>
                  <a:srgbClr val="000000"/>
                </a:solidFill>
                <a:ea typeface="Avenir Light" charset="0"/>
                <a:cs typeface="Avenir Light" charset="0"/>
              </a:rPr>
              <a:t>Robert Gordon University</a:t>
            </a:r>
            <a:endParaRPr kumimoji="0" lang="en-US" sz="2000" i="0" u="none" strike="noStrike" kern="1200" cap="none" spc="0" normalizeH="0" baseline="0" noProof="0" dirty="0">
              <a:ln>
                <a:noFill/>
              </a:ln>
              <a:solidFill>
                <a:srgbClr val="000000"/>
              </a:solidFill>
              <a:effectLst/>
              <a:uLnTx/>
              <a:uFillTx/>
              <a:ea typeface="Avenir Light" charset="0"/>
              <a:cs typeface="Avenir Light" charset="0"/>
            </a:endParaRP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US" sz="2000" i="0" u="none" strike="noStrike" kern="1200" cap="none" spc="0" normalizeH="0" baseline="0" noProof="0" dirty="0">
                <a:ln>
                  <a:noFill/>
                </a:ln>
                <a:solidFill>
                  <a:srgbClr val="000000"/>
                </a:solidFill>
                <a:effectLst/>
                <a:uLnTx/>
                <a:uFillTx/>
                <a:ea typeface="Avenir Light" charset="0"/>
                <a:cs typeface="Avenir Light" charset="0"/>
              </a:rPr>
              <a:t>Teesside University</a:t>
            </a:r>
          </a:p>
          <a:p>
            <a:pPr marL="285750" indent="-285750" defTabSz="914395">
              <a:buClr>
                <a:srgbClr val="485FEB"/>
              </a:buClr>
              <a:buFont typeface="Arial" charset="0"/>
              <a:buChar char="•"/>
              <a:defRPr/>
            </a:pPr>
            <a:r>
              <a:rPr kumimoji="0" lang="en-US" sz="2000" i="0" u="none" strike="noStrike" kern="1200" cap="none" spc="0" normalizeH="0" baseline="0" noProof="0" dirty="0">
                <a:ln>
                  <a:noFill/>
                </a:ln>
                <a:solidFill>
                  <a:srgbClr val="000000"/>
                </a:solidFill>
                <a:effectLst/>
                <a:uLnTx/>
                <a:uFillTx/>
                <a:ea typeface="Avenir Light" charset="0"/>
                <a:cs typeface="Avenir Light" charset="0"/>
              </a:rPr>
              <a:t>University of South Wales</a:t>
            </a: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kumimoji="0" lang="en-US" sz="2000" i="0" u="none" strike="noStrike" kern="1200" cap="none" spc="0" normalizeH="0" baseline="0" noProof="0" dirty="0">
                <a:ln>
                  <a:noFill/>
                </a:ln>
                <a:solidFill>
                  <a:srgbClr val="000000"/>
                </a:solidFill>
                <a:effectLst/>
                <a:uLnTx/>
                <a:uFillTx/>
                <a:ea typeface="Avenir Light" charset="0"/>
                <a:cs typeface="Avenir Light" charset="0"/>
              </a:rPr>
              <a:t>UWE Bristol</a:t>
            </a:r>
          </a:p>
          <a:p>
            <a:pPr marL="285750" marR="0" lvl="0" indent="-285750" algn="l" defTabSz="914395" rtl="0" eaLnBrk="1" fontAlgn="auto" latinLnBrk="0" hangingPunct="1">
              <a:lnSpc>
                <a:spcPct val="100000"/>
              </a:lnSpc>
              <a:spcBef>
                <a:spcPts val="0"/>
              </a:spcBef>
              <a:spcAft>
                <a:spcPts val="0"/>
              </a:spcAft>
              <a:buClr>
                <a:srgbClr val="485FEB"/>
              </a:buClr>
              <a:buSzTx/>
              <a:buFont typeface="Arial" charset="0"/>
              <a:buChar char="•"/>
              <a:tabLst/>
              <a:defRPr/>
            </a:pPr>
            <a:r>
              <a:rPr lang="en-US" sz="2000" dirty="0">
                <a:solidFill>
                  <a:srgbClr val="000000"/>
                </a:solidFill>
                <a:ea typeface="Avenir Light" charset="0"/>
                <a:cs typeface="Avenir Light" charset="0"/>
              </a:rPr>
              <a:t>University of West London</a:t>
            </a:r>
            <a:endParaRPr lang="en-US" sz="2000" i="0" u="none" strike="noStrike" kern="1200" cap="none" spc="0" normalizeH="0" baseline="0" noProof="0" dirty="0">
              <a:ln>
                <a:noFill/>
              </a:ln>
              <a:solidFill>
                <a:srgbClr val="000000"/>
              </a:solidFill>
              <a:effectLst/>
              <a:uLnTx/>
              <a:uFillTx/>
              <a:ea typeface="Avenir Light" charset="0"/>
              <a:cs typeface="Avenir Light" charset="0"/>
            </a:endParaRPr>
          </a:p>
        </p:txBody>
      </p:sp>
      <p:pic>
        <p:nvPicPr>
          <p:cNvPr id="2" name="Picture 1">
            <a:extLst>
              <a:ext uri="{FF2B5EF4-FFF2-40B4-BE49-F238E27FC236}">
                <a16:creationId xmlns:a16="http://schemas.microsoft.com/office/drawing/2014/main" id="{C4432C02-DDD2-A0CF-4104-FB61B0563330}"/>
              </a:ext>
            </a:extLst>
          </p:cNvPr>
          <p:cNvPicPr>
            <a:picLocks noChangeAspect="1"/>
          </p:cNvPicPr>
          <p:nvPr/>
        </p:nvPicPr>
        <p:blipFill>
          <a:blip r:embed="rId3"/>
          <a:stretch>
            <a:fillRect/>
          </a:stretch>
        </p:blipFill>
        <p:spPr>
          <a:xfrm>
            <a:off x="6331878" y="1100126"/>
            <a:ext cx="4938188" cy="4657748"/>
          </a:xfrm>
          <a:prstGeom prst="rect">
            <a:avLst/>
          </a:prstGeom>
        </p:spPr>
      </p:pic>
      <p:sp>
        <p:nvSpPr>
          <p:cNvPr id="3" name="Title 2">
            <a:extLst>
              <a:ext uri="{FF2B5EF4-FFF2-40B4-BE49-F238E27FC236}">
                <a16:creationId xmlns:a16="http://schemas.microsoft.com/office/drawing/2014/main" id="{55883BBF-9535-CB9E-CF01-C3044EC178D9}"/>
              </a:ext>
            </a:extLst>
          </p:cNvPr>
          <p:cNvSpPr>
            <a:spLocks noGrp="1"/>
          </p:cNvSpPr>
          <p:nvPr>
            <p:ph type="title"/>
          </p:nvPr>
        </p:nvSpPr>
        <p:spPr>
          <a:xfrm>
            <a:off x="425137" y="880445"/>
            <a:ext cx="9032014" cy="610152"/>
          </a:xfrm>
        </p:spPr>
        <p:txBody>
          <a:bodyPr/>
          <a:lstStyle/>
          <a:p>
            <a:r>
              <a:rPr lang="en-GB" dirty="0"/>
              <a:t>Alliance universities</a:t>
            </a:r>
            <a:br>
              <a:rPr lang="en-GB" dirty="0"/>
            </a:br>
            <a:r>
              <a:rPr lang="en-GB" sz="1800" dirty="0"/>
              <a:t>Leading professional and technical universities</a:t>
            </a:r>
            <a:endParaRPr lang="en-GB" dirty="0"/>
          </a:p>
        </p:txBody>
      </p:sp>
    </p:spTree>
    <p:extLst>
      <p:ext uri="{BB962C8B-B14F-4D97-AF65-F5344CB8AC3E}">
        <p14:creationId xmlns:p14="http://schemas.microsoft.com/office/powerpoint/2010/main" val="119820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C5AC5D0-85C3-5EF0-3E60-39D62D27DA39}"/>
              </a:ext>
            </a:extLst>
          </p:cNvPr>
          <p:cNvSpPr/>
          <p:nvPr/>
        </p:nvSpPr>
        <p:spPr>
          <a:xfrm>
            <a:off x="4062450" y="2567836"/>
            <a:ext cx="4094543" cy="31189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B7EA6E5-4AA8-056F-E46E-13BAE4EBDC02}"/>
              </a:ext>
            </a:extLst>
          </p:cNvPr>
          <p:cNvSpPr/>
          <p:nvPr/>
        </p:nvSpPr>
        <p:spPr>
          <a:xfrm>
            <a:off x="0" y="2567836"/>
            <a:ext cx="4094543" cy="31189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637F70B-5BB0-7548-2649-0BBA90A524F5}"/>
              </a:ext>
            </a:extLst>
          </p:cNvPr>
          <p:cNvSpPr/>
          <p:nvPr/>
        </p:nvSpPr>
        <p:spPr>
          <a:xfrm>
            <a:off x="8066945" y="2567836"/>
            <a:ext cx="4152498" cy="31189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a:extLst>
              <a:ext uri="{FF2B5EF4-FFF2-40B4-BE49-F238E27FC236}">
                <a16:creationId xmlns:a16="http://schemas.microsoft.com/office/drawing/2014/main" id="{655E75A2-8BD1-C86D-C28D-E192F4D10C89}"/>
              </a:ext>
            </a:extLst>
          </p:cNvPr>
          <p:cNvSpPr>
            <a:spLocks noGrp="1"/>
          </p:cNvSpPr>
          <p:nvPr>
            <p:ph type="title"/>
          </p:nvPr>
        </p:nvSpPr>
        <p:spPr>
          <a:xfrm>
            <a:off x="1647923" y="782639"/>
            <a:ext cx="9044836" cy="1246577"/>
          </a:xfrm>
        </p:spPr>
        <p:txBody>
          <a:bodyPr/>
          <a:lstStyle/>
          <a:p>
            <a:pPr algn="ctr"/>
            <a:r>
              <a:rPr lang="en-GB" sz="4000" b="1" dirty="0"/>
              <a:t>What is a professional and technical university?</a:t>
            </a:r>
            <a:br>
              <a:rPr lang="en-GB" sz="4800" dirty="0"/>
            </a:br>
            <a:endParaRPr lang="en-GB" sz="4800" dirty="0"/>
          </a:p>
        </p:txBody>
      </p:sp>
      <p:pic>
        <p:nvPicPr>
          <p:cNvPr id="3" name="Graphic 2">
            <a:extLst>
              <a:ext uri="{FF2B5EF4-FFF2-40B4-BE49-F238E27FC236}">
                <a16:creationId xmlns:a16="http://schemas.microsoft.com/office/drawing/2014/main" id="{85B4AA0C-FA17-A3E6-72D9-BFAE42A274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0802" y="2992078"/>
            <a:ext cx="1725862" cy="1417674"/>
          </a:xfrm>
          <a:prstGeom prst="rect">
            <a:avLst/>
          </a:prstGeom>
        </p:spPr>
      </p:pic>
      <p:pic>
        <p:nvPicPr>
          <p:cNvPr id="4" name="Graphic 3">
            <a:extLst>
              <a:ext uri="{FF2B5EF4-FFF2-40B4-BE49-F238E27FC236}">
                <a16:creationId xmlns:a16="http://schemas.microsoft.com/office/drawing/2014/main" id="{AA7A84A8-2429-A3CD-7410-43AAE89567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0121" y="2947474"/>
            <a:ext cx="1479313" cy="1540949"/>
          </a:xfrm>
          <a:prstGeom prst="rect">
            <a:avLst/>
          </a:prstGeom>
        </p:spPr>
      </p:pic>
      <p:pic>
        <p:nvPicPr>
          <p:cNvPr id="8" name="Graphic 7">
            <a:extLst>
              <a:ext uri="{FF2B5EF4-FFF2-40B4-BE49-F238E27FC236}">
                <a16:creationId xmlns:a16="http://schemas.microsoft.com/office/drawing/2014/main" id="{8F86BA07-1776-467A-6425-DD843C6774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54162" y="3238629"/>
            <a:ext cx="1417674" cy="1171122"/>
          </a:xfrm>
          <a:prstGeom prst="rect">
            <a:avLst/>
          </a:prstGeom>
        </p:spPr>
      </p:pic>
      <p:sp>
        <p:nvSpPr>
          <p:cNvPr id="9" name="TextBox 8">
            <a:extLst>
              <a:ext uri="{FF2B5EF4-FFF2-40B4-BE49-F238E27FC236}">
                <a16:creationId xmlns:a16="http://schemas.microsoft.com/office/drawing/2014/main" id="{0ADA870B-769C-7263-4B1C-BF5A284E047C}"/>
              </a:ext>
            </a:extLst>
          </p:cNvPr>
          <p:cNvSpPr txBox="1"/>
          <p:nvPr/>
        </p:nvSpPr>
        <p:spPr>
          <a:xfrm>
            <a:off x="489034" y="4567175"/>
            <a:ext cx="29933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mj-lt"/>
              </a:rPr>
              <a:t>Industry</a:t>
            </a:r>
            <a:endParaRPr kumimoji="0" lang="en-GB" sz="2800" b="0" i="0" u="none" strike="noStrike" kern="1200" cap="none" spc="0" normalizeH="0" baseline="0" noProof="0" dirty="0">
              <a:ln>
                <a:noFill/>
              </a:ln>
              <a:solidFill>
                <a:schemeClr val="bg1"/>
              </a:solidFill>
              <a:effectLst/>
              <a:uLnTx/>
              <a:uFillTx/>
              <a:latin typeface="+mj-lt"/>
              <a:ea typeface="+mn-ea"/>
              <a:cs typeface="+mn-cs"/>
            </a:endParaRPr>
          </a:p>
        </p:txBody>
      </p:sp>
      <p:sp>
        <p:nvSpPr>
          <p:cNvPr id="12" name="TextBox 11">
            <a:extLst>
              <a:ext uri="{FF2B5EF4-FFF2-40B4-BE49-F238E27FC236}">
                <a16:creationId xmlns:a16="http://schemas.microsoft.com/office/drawing/2014/main" id="{8A6D1BDA-6AA5-23B3-72DF-1965F6B0DE4D}"/>
              </a:ext>
            </a:extLst>
          </p:cNvPr>
          <p:cNvSpPr txBox="1"/>
          <p:nvPr/>
        </p:nvSpPr>
        <p:spPr>
          <a:xfrm>
            <a:off x="4428026" y="4567175"/>
            <a:ext cx="29933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tx2"/>
                </a:solidFill>
                <a:latin typeface="+mj-lt"/>
              </a:rPr>
              <a:t>Innovation</a:t>
            </a:r>
            <a:endParaRPr kumimoji="0" lang="en-GB" sz="2800" b="0" i="0" u="none" strike="noStrike" kern="1200" cap="none" spc="0" normalizeH="0" baseline="0" noProof="0" dirty="0">
              <a:ln>
                <a:noFill/>
              </a:ln>
              <a:solidFill>
                <a:schemeClr val="tx2"/>
              </a:solidFill>
              <a:effectLst/>
              <a:uLnTx/>
              <a:uFillTx/>
              <a:latin typeface="+mj-lt"/>
              <a:ea typeface="+mn-ea"/>
              <a:cs typeface="+mn-cs"/>
            </a:endParaRPr>
          </a:p>
        </p:txBody>
      </p:sp>
      <p:sp>
        <p:nvSpPr>
          <p:cNvPr id="14" name="TextBox 13">
            <a:extLst>
              <a:ext uri="{FF2B5EF4-FFF2-40B4-BE49-F238E27FC236}">
                <a16:creationId xmlns:a16="http://schemas.microsoft.com/office/drawing/2014/main" id="{E228A571-1A35-B020-6A04-9AE2F217AFC8}"/>
              </a:ext>
            </a:extLst>
          </p:cNvPr>
          <p:cNvSpPr txBox="1"/>
          <p:nvPr/>
        </p:nvSpPr>
        <p:spPr>
          <a:xfrm>
            <a:off x="8435321" y="4567175"/>
            <a:ext cx="32511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mj-lt"/>
              </a:rPr>
              <a:t>Community</a:t>
            </a:r>
            <a:endParaRPr kumimoji="0" lang="en-GB" sz="2800" b="0"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3693271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131EF4-8B38-FF5B-3E3F-CDEB6E5459A6}"/>
              </a:ext>
            </a:extLst>
          </p:cNvPr>
          <p:cNvSpPr/>
          <p:nvPr/>
        </p:nvSpPr>
        <p:spPr>
          <a:xfrm>
            <a:off x="4062450" y="2567836"/>
            <a:ext cx="4094543" cy="323171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BFDB7C9-2E91-7E3E-B32C-52B10187E687}"/>
              </a:ext>
            </a:extLst>
          </p:cNvPr>
          <p:cNvSpPr/>
          <p:nvPr/>
        </p:nvSpPr>
        <p:spPr>
          <a:xfrm>
            <a:off x="8066945" y="2567836"/>
            <a:ext cx="4152498" cy="32317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Rectangle 9">
            <a:extLst>
              <a:ext uri="{FF2B5EF4-FFF2-40B4-BE49-F238E27FC236}">
                <a16:creationId xmlns:a16="http://schemas.microsoft.com/office/drawing/2014/main" id="{36413C02-6102-E348-9336-147EBEFBF8A7}"/>
              </a:ext>
            </a:extLst>
          </p:cNvPr>
          <p:cNvSpPr/>
          <p:nvPr/>
        </p:nvSpPr>
        <p:spPr>
          <a:xfrm>
            <a:off x="0" y="2567837"/>
            <a:ext cx="4094543" cy="32317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55E75A2-8BD1-C86D-C28D-E192F4D10C89}"/>
              </a:ext>
            </a:extLst>
          </p:cNvPr>
          <p:cNvSpPr>
            <a:spLocks noGrp="1"/>
          </p:cNvSpPr>
          <p:nvPr>
            <p:ph type="title"/>
          </p:nvPr>
        </p:nvSpPr>
        <p:spPr>
          <a:xfrm>
            <a:off x="2622853" y="807953"/>
            <a:ext cx="7504134" cy="717897"/>
          </a:xfrm>
        </p:spPr>
        <p:txBody>
          <a:bodyPr/>
          <a:lstStyle/>
          <a:p>
            <a:pPr algn="ctr"/>
            <a:r>
              <a:rPr lang="en-GB" sz="4000" b="1" dirty="0"/>
              <a:t>What does this look like for students?</a:t>
            </a:r>
            <a:br>
              <a:rPr lang="en-GB" sz="4800" dirty="0"/>
            </a:br>
            <a:endParaRPr lang="en-GB" sz="4800" dirty="0"/>
          </a:p>
        </p:txBody>
      </p:sp>
      <p:sp>
        <p:nvSpPr>
          <p:cNvPr id="17" name="TextBox 16">
            <a:extLst>
              <a:ext uri="{FF2B5EF4-FFF2-40B4-BE49-F238E27FC236}">
                <a16:creationId xmlns:a16="http://schemas.microsoft.com/office/drawing/2014/main" id="{68EAF327-B1B3-F770-B1EA-EB955072B683}"/>
              </a:ext>
            </a:extLst>
          </p:cNvPr>
          <p:cNvSpPr txBox="1"/>
          <p:nvPr/>
        </p:nvSpPr>
        <p:spPr>
          <a:xfrm>
            <a:off x="550595" y="4375424"/>
            <a:ext cx="29933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Applied and</a:t>
            </a:r>
            <a:r>
              <a:rPr kumimoji="0" lang="en-GB" sz="1800" b="0" i="0" u="none" strike="noStrike" kern="1200" cap="none" spc="0" normalizeH="0" baseline="0" noProof="0" dirty="0">
                <a:ln>
                  <a:noFill/>
                </a:ln>
                <a:effectLst/>
                <a:uLnTx/>
                <a:uFillTx/>
                <a:ea typeface="+mn-ea"/>
                <a:cs typeface="+mn-cs"/>
              </a:rPr>
              <a:t> practical learning and assessment.</a:t>
            </a:r>
          </a:p>
        </p:txBody>
      </p:sp>
      <p:sp>
        <p:nvSpPr>
          <p:cNvPr id="18" name="TextBox 17">
            <a:extLst>
              <a:ext uri="{FF2B5EF4-FFF2-40B4-BE49-F238E27FC236}">
                <a16:creationId xmlns:a16="http://schemas.microsoft.com/office/drawing/2014/main" id="{EF52E0E1-2865-C870-1636-9CA85901DF0D}"/>
              </a:ext>
            </a:extLst>
          </p:cNvPr>
          <p:cNvSpPr txBox="1"/>
          <p:nvPr/>
        </p:nvSpPr>
        <p:spPr>
          <a:xfrm>
            <a:off x="4082151" y="4375424"/>
            <a:ext cx="40309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ea typeface="+mn-ea"/>
                <a:cs typeface="+mn-cs"/>
              </a:rPr>
              <a:t>Students learn from and with employers through industry placements, live projects and teachers with industry backgrounds.</a:t>
            </a:r>
          </a:p>
        </p:txBody>
      </p:sp>
      <p:sp>
        <p:nvSpPr>
          <p:cNvPr id="19" name="TextBox 18">
            <a:extLst>
              <a:ext uri="{FF2B5EF4-FFF2-40B4-BE49-F238E27FC236}">
                <a16:creationId xmlns:a16="http://schemas.microsoft.com/office/drawing/2014/main" id="{998692DA-ADA2-A8DC-89B6-B04019ED3579}"/>
              </a:ext>
            </a:extLst>
          </p:cNvPr>
          <p:cNvSpPr txBox="1"/>
          <p:nvPr/>
        </p:nvSpPr>
        <p:spPr>
          <a:xfrm>
            <a:off x="8413961" y="4375424"/>
            <a:ext cx="318931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ea typeface="+mn-ea"/>
                <a:cs typeface="+mn-cs"/>
              </a:rPr>
              <a:t>Students use the best and most up-to-date facilities and equipment.</a:t>
            </a:r>
          </a:p>
        </p:txBody>
      </p:sp>
      <p:pic>
        <p:nvPicPr>
          <p:cNvPr id="3" name="Graphic 2">
            <a:extLst>
              <a:ext uri="{FF2B5EF4-FFF2-40B4-BE49-F238E27FC236}">
                <a16:creationId xmlns:a16="http://schemas.microsoft.com/office/drawing/2014/main" id="{51319D88-4032-14C5-9615-16EB82C2C0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1125" y="2912275"/>
            <a:ext cx="1212292" cy="1305544"/>
          </a:xfrm>
          <a:prstGeom prst="rect">
            <a:avLst/>
          </a:prstGeom>
        </p:spPr>
      </p:pic>
      <p:pic>
        <p:nvPicPr>
          <p:cNvPr id="4" name="Graphic 3">
            <a:extLst>
              <a:ext uri="{FF2B5EF4-FFF2-40B4-BE49-F238E27FC236}">
                <a16:creationId xmlns:a16="http://schemas.microsoft.com/office/drawing/2014/main" id="{A835F1BB-12C3-2CB4-8506-DD51C05759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83260" y="2888961"/>
            <a:ext cx="1352171" cy="1352171"/>
          </a:xfrm>
          <a:prstGeom prst="rect">
            <a:avLst/>
          </a:prstGeom>
        </p:spPr>
      </p:pic>
      <p:pic>
        <p:nvPicPr>
          <p:cNvPr id="5" name="Graphic 4">
            <a:extLst>
              <a:ext uri="{FF2B5EF4-FFF2-40B4-BE49-F238E27FC236}">
                <a16:creationId xmlns:a16="http://schemas.microsoft.com/office/drawing/2014/main" id="{F831941C-FA4C-58E4-78AC-3918B753F4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19914" y="2888961"/>
            <a:ext cx="1352171" cy="1305543"/>
          </a:xfrm>
          <a:prstGeom prst="rect">
            <a:avLst/>
          </a:prstGeom>
        </p:spPr>
      </p:pic>
    </p:spTree>
    <p:extLst>
      <p:ext uri="{BB962C8B-B14F-4D97-AF65-F5344CB8AC3E}">
        <p14:creationId xmlns:p14="http://schemas.microsoft.com/office/powerpoint/2010/main" val="2528501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865B3F0-DF02-D6BE-A51E-951559C96C6B}"/>
              </a:ext>
            </a:extLst>
          </p:cNvPr>
          <p:cNvSpPr/>
          <p:nvPr/>
        </p:nvSpPr>
        <p:spPr>
          <a:xfrm>
            <a:off x="3048000" y="3588615"/>
            <a:ext cx="9150361" cy="239882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AD2A5F55-0EEE-585A-351B-0FE6EC7CF82A}"/>
              </a:ext>
            </a:extLst>
          </p:cNvPr>
          <p:cNvGrpSpPr/>
          <p:nvPr/>
        </p:nvGrpSpPr>
        <p:grpSpPr>
          <a:xfrm>
            <a:off x="3049427" y="1187105"/>
            <a:ext cx="3042609" cy="2401510"/>
            <a:chOff x="6088238" y="1488047"/>
            <a:chExt cx="3042609" cy="2401510"/>
          </a:xfrm>
        </p:grpSpPr>
        <p:sp>
          <p:nvSpPr>
            <p:cNvPr id="12" name="Rectangle 11">
              <a:extLst>
                <a:ext uri="{FF2B5EF4-FFF2-40B4-BE49-F238E27FC236}">
                  <a16:creationId xmlns:a16="http://schemas.microsoft.com/office/drawing/2014/main" id="{A3D30E7A-00D0-E886-27EB-41BDA92C8316}"/>
                </a:ext>
              </a:extLst>
            </p:cNvPr>
            <p:cNvSpPr/>
            <p:nvPr/>
          </p:nvSpPr>
          <p:spPr>
            <a:xfrm>
              <a:off x="6088238" y="1488047"/>
              <a:ext cx="3042609" cy="240151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C849BFA-56D7-F830-31EB-E900EA5FD8F1}"/>
                </a:ext>
              </a:extLst>
            </p:cNvPr>
            <p:cNvSpPr txBox="1"/>
            <p:nvPr/>
          </p:nvSpPr>
          <p:spPr>
            <a:xfrm>
              <a:off x="6260441" y="1756423"/>
              <a:ext cx="2697420" cy="1938992"/>
            </a:xfrm>
            <a:prstGeom prst="rect">
              <a:avLst/>
            </a:prstGeom>
            <a:noFill/>
          </p:spPr>
          <p:txBody>
            <a:bodyPr wrap="square" rtlCol="0">
              <a:spAutoFit/>
            </a:bodyPr>
            <a:lstStyle/>
            <a:p>
              <a:pPr algn="ctr">
                <a:buClr>
                  <a:srgbClr val="485FEB"/>
                </a:buClr>
              </a:pPr>
              <a:r>
                <a:rPr lang="en-GB" sz="2000" dirty="0">
                  <a:solidFill>
                    <a:schemeClr val="bg1"/>
                  </a:solidFill>
                </a:rPr>
                <a:t>University Alliance currently hold </a:t>
              </a:r>
              <a:r>
                <a:rPr lang="en-GB" sz="2000" b="1" dirty="0">
                  <a:solidFill>
                    <a:schemeClr val="bg1"/>
                  </a:solidFill>
                </a:rPr>
                <a:t>more</a:t>
              </a:r>
              <a:br>
                <a:rPr lang="en-GB" sz="2000" b="1" dirty="0">
                  <a:solidFill>
                    <a:schemeClr val="bg1"/>
                  </a:solidFill>
                </a:rPr>
              </a:br>
              <a:r>
                <a:rPr lang="en-GB" sz="2000" b="1" dirty="0">
                  <a:solidFill>
                    <a:schemeClr val="bg1"/>
                  </a:solidFill>
                </a:rPr>
                <a:t>gold Teaching Excellence </a:t>
              </a:r>
              <a:r>
                <a:rPr lang="en-GB" sz="2000" dirty="0">
                  <a:solidFill>
                    <a:schemeClr val="bg1"/>
                  </a:solidFill>
                </a:rPr>
                <a:t>awards per member than any other university group</a:t>
              </a:r>
              <a:endParaRPr lang="en-GB" sz="2000" b="1" dirty="0">
                <a:solidFill>
                  <a:schemeClr val="bg1"/>
                </a:solidFill>
              </a:endParaRPr>
            </a:p>
          </p:txBody>
        </p:sp>
      </p:grpSp>
      <p:sp>
        <p:nvSpPr>
          <p:cNvPr id="10" name="Rectangle 9">
            <a:extLst>
              <a:ext uri="{FF2B5EF4-FFF2-40B4-BE49-F238E27FC236}">
                <a16:creationId xmlns:a16="http://schemas.microsoft.com/office/drawing/2014/main" id="{09B032A5-7378-19E6-B27E-07C320FF3440}"/>
              </a:ext>
            </a:extLst>
          </p:cNvPr>
          <p:cNvSpPr/>
          <p:nvPr/>
        </p:nvSpPr>
        <p:spPr>
          <a:xfrm>
            <a:off x="6090822" y="1182451"/>
            <a:ext cx="3042609" cy="240742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7078C8C8-4D66-9541-0C4D-6C5E03526CD8}"/>
              </a:ext>
            </a:extLst>
          </p:cNvPr>
          <p:cNvSpPr/>
          <p:nvPr/>
        </p:nvSpPr>
        <p:spPr>
          <a:xfrm>
            <a:off x="0" y="1188362"/>
            <a:ext cx="3045629" cy="240151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15242A0-D7DD-E389-24ED-696895CB3717}"/>
              </a:ext>
            </a:extLst>
          </p:cNvPr>
          <p:cNvSpPr/>
          <p:nvPr/>
        </p:nvSpPr>
        <p:spPr>
          <a:xfrm>
            <a:off x="9121882" y="1187105"/>
            <a:ext cx="3070118" cy="240151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5" name="Title 4">
            <a:extLst>
              <a:ext uri="{FF2B5EF4-FFF2-40B4-BE49-F238E27FC236}">
                <a16:creationId xmlns:a16="http://schemas.microsoft.com/office/drawing/2014/main" id="{401D28B3-FA64-AEB2-5E42-012214330049}"/>
              </a:ext>
            </a:extLst>
          </p:cNvPr>
          <p:cNvSpPr>
            <a:spLocks noGrp="1"/>
          </p:cNvSpPr>
          <p:nvPr>
            <p:ph type="title"/>
          </p:nvPr>
        </p:nvSpPr>
        <p:spPr>
          <a:xfrm>
            <a:off x="856235" y="458401"/>
            <a:ext cx="10515600" cy="620247"/>
          </a:xfrm>
        </p:spPr>
        <p:txBody>
          <a:bodyPr/>
          <a:lstStyle/>
          <a:p>
            <a:pPr algn="ctr"/>
            <a:r>
              <a:rPr lang="en-GB" sz="4000" b="1" dirty="0"/>
              <a:t>University Alliance: Facts &amp; Stats</a:t>
            </a:r>
          </a:p>
        </p:txBody>
      </p:sp>
      <p:sp>
        <p:nvSpPr>
          <p:cNvPr id="3" name="TextBox 2">
            <a:extLst>
              <a:ext uri="{FF2B5EF4-FFF2-40B4-BE49-F238E27FC236}">
                <a16:creationId xmlns:a16="http://schemas.microsoft.com/office/drawing/2014/main" id="{7424879D-DA7B-AA2B-F1D8-C25C676F3C9A}"/>
              </a:ext>
            </a:extLst>
          </p:cNvPr>
          <p:cNvSpPr txBox="1"/>
          <p:nvPr/>
        </p:nvSpPr>
        <p:spPr>
          <a:xfrm>
            <a:off x="11985" y="2433942"/>
            <a:ext cx="303364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of the UK’s world-leading professional and</a:t>
            </a:r>
            <a:br>
              <a:rPr lang="en-GB" sz="1800" dirty="0"/>
            </a:br>
            <a:r>
              <a:rPr lang="en-GB" sz="1800" dirty="0"/>
              <a:t>technical universities</a:t>
            </a:r>
            <a:endParaRPr kumimoji="0" lang="en-GB" sz="1800" b="0" i="0" u="none" strike="noStrike" kern="1200" cap="none" spc="0" normalizeH="0" baseline="0" noProof="0" dirty="0">
              <a:ln>
                <a:noFill/>
              </a:ln>
              <a:effectLst/>
              <a:uLnTx/>
              <a:uFillTx/>
              <a:ea typeface="+mn-ea"/>
              <a:cs typeface="+mn-cs"/>
            </a:endParaRPr>
          </a:p>
        </p:txBody>
      </p:sp>
      <p:sp>
        <p:nvSpPr>
          <p:cNvPr id="7" name="TextBox 6">
            <a:extLst>
              <a:ext uri="{FF2B5EF4-FFF2-40B4-BE49-F238E27FC236}">
                <a16:creationId xmlns:a16="http://schemas.microsoft.com/office/drawing/2014/main" id="{80A3444E-9BF5-D903-8D92-1A3951230507}"/>
              </a:ext>
            </a:extLst>
          </p:cNvPr>
          <p:cNvSpPr txBox="1"/>
          <p:nvPr/>
        </p:nvSpPr>
        <p:spPr>
          <a:xfrm>
            <a:off x="68892" y="1388698"/>
            <a:ext cx="14126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300" dirty="0">
                <a:solidFill>
                  <a:srgbClr val="485FEB"/>
                </a:solidFill>
                <a:latin typeface="+mj-lt"/>
              </a:rPr>
              <a:t>16</a:t>
            </a:r>
            <a:endParaRPr kumimoji="0" lang="en-GB" sz="6600" b="0" i="0" u="none" strike="noStrike" kern="1200" cap="none" spc="-300" normalizeH="0" baseline="0" noProof="0" dirty="0">
              <a:ln>
                <a:noFill/>
              </a:ln>
              <a:solidFill>
                <a:srgbClr val="485FEB"/>
              </a:solidFill>
              <a:effectLst/>
              <a:uLnTx/>
              <a:uFillTx/>
              <a:latin typeface="+mj-lt"/>
              <a:ea typeface="+mn-ea"/>
              <a:cs typeface="+mn-cs"/>
            </a:endParaRPr>
          </a:p>
        </p:txBody>
      </p:sp>
      <p:pic>
        <p:nvPicPr>
          <p:cNvPr id="8" name="Picture 7">
            <a:extLst>
              <a:ext uri="{FF2B5EF4-FFF2-40B4-BE49-F238E27FC236}">
                <a16:creationId xmlns:a16="http://schemas.microsoft.com/office/drawing/2014/main" id="{7BB36D6B-F7F3-8FC6-3567-06B7AE0B7C36}"/>
              </a:ext>
            </a:extLst>
          </p:cNvPr>
          <p:cNvPicPr>
            <a:picLocks noChangeAspect="1"/>
          </p:cNvPicPr>
          <p:nvPr/>
        </p:nvPicPr>
        <p:blipFill>
          <a:blip r:embed="rId3"/>
          <a:stretch>
            <a:fillRect/>
          </a:stretch>
        </p:blipFill>
        <p:spPr>
          <a:xfrm>
            <a:off x="1481568" y="1632250"/>
            <a:ext cx="1206500" cy="660400"/>
          </a:xfrm>
          <a:prstGeom prst="rect">
            <a:avLst/>
          </a:prstGeom>
        </p:spPr>
      </p:pic>
      <p:sp>
        <p:nvSpPr>
          <p:cNvPr id="17" name="TextBox 16">
            <a:extLst>
              <a:ext uri="{FF2B5EF4-FFF2-40B4-BE49-F238E27FC236}">
                <a16:creationId xmlns:a16="http://schemas.microsoft.com/office/drawing/2014/main" id="{395348F9-C48D-823D-8F13-F34470D5A4E5}"/>
              </a:ext>
            </a:extLst>
          </p:cNvPr>
          <p:cNvSpPr txBox="1"/>
          <p:nvPr/>
        </p:nvSpPr>
        <p:spPr>
          <a:xfrm>
            <a:off x="5419476" y="3931491"/>
            <a:ext cx="1254140"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dirty="0">
                <a:solidFill>
                  <a:srgbClr val="485FEB"/>
                </a:solidFill>
                <a:latin typeface="+mj-lt"/>
              </a:rPr>
              <a:t>95%</a:t>
            </a:r>
            <a:endParaRPr kumimoji="0" lang="en-GB" sz="3200" b="0" i="0" u="none" strike="noStrike" kern="1200" cap="none" spc="0" normalizeH="0" baseline="0" noProof="0" dirty="0">
              <a:ln>
                <a:noFill/>
              </a:ln>
              <a:solidFill>
                <a:srgbClr val="485FEB"/>
              </a:solidFill>
              <a:effectLst/>
              <a:uLnTx/>
              <a:uFillTx/>
              <a:latin typeface="+mj-lt"/>
              <a:ea typeface="+mn-ea"/>
              <a:cs typeface="+mn-cs"/>
            </a:endParaRPr>
          </a:p>
        </p:txBody>
      </p:sp>
      <p:sp>
        <p:nvSpPr>
          <p:cNvPr id="18" name="TextBox 17">
            <a:extLst>
              <a:ext uri="{FF2B5EF4-FFF2-40B4-BE49-F238E27FC236}">
                <a16:creationId xmlns:a16="http://schemas.microsoft.com/office/drawing/2014/main" id="{64956A40-1C82-C1B1-3DA0-0BFA3A4CFD4E}"/>
              </a:ext>
            </a:extLst>
          </p:cNvPr>
          <p:cNvSpPr txBox="1"/>
          <p:nvPr/>
        </p:nvSpPr>
        <p:spPr>
          <a:xfrm>
            <a:off x="5428476" y="4475009"/>
            <a:ext cx="2643310" cy="116955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dirty="0"/>
              <a:t>of Alliance graduates are in jobs or an activity like further study just 15 months after graduation, and…</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effectLst/>
              <a:uLnTx/>
              <a:uFillTx/>
              <a:ea typeface="+mn-ea"/>
              <a:cs typeface="+mn-cs"/>
            </a:endParaRPr>
          </a:p>
        </p:txBody>
      </p:sp>
      <p:sp>
        <p:nvSpPr>
          <p:cNvPr id="19" name="TextBox 18">
            <a:extLst>
              <a:ext uri="{FF2B5EF4-FFF2-40B4-BE49-F238E27FC236}">
                <a16:creationId xmlns:a16="http://schemas.microsoft.com/office/drawing/2014/main" id="{A8AA156F-A075-B1F6-DCBC-13F2EE6BDB2D}"/>
              </a:ext>
            </a:extLst>
          </p:cNvPr>
          <p:cNvSpPr txBox="1"/>
          <p:nvPr/>
        </p:nvSpPr>
        <p:spPr>
          <a:xfrm>
            <a:off x="8394221" y="3931491"/>
            <a:ext cx="1908131"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dirty="0">
                <a:solidFill>
                  <a:srgbClr val="485FEB"/>
                </a:solidFill>
                <a:latin typeface="+mj-lt"/>
              </a:rPr>
              <a:t>93%</a:t>
            </a:r>
            <a:endParaRPr kumimoji="0" lang="en-GB" sz="3200" b="0" i="0" u="none" strike="noStrike" kern="1200" cap="none" spc="0" normalizeH="0" baseline="0" noProof="0" dirty="0">
              <a:ln>
                <a:noFill/>
              </a:ln>
              <a:solidFill>
                <a:srgbClr val="485FEB"/>
              </a:solidFill>
              <a:effectLst/>
              <a:uLnTx/>
              <a:uFillTx/>
              <a:latin typeface="+mj-lt"/>
              <a:ea typeface="+mn-ea"/>
              <a:cs typeface="+mn-cs"/>
            </a:endParaRPr>
          </a:p>
        </p:txBody>
      </p:sp>
      <p:sp>
        <p:nvSpPr>
          <p:cNvPr id="20" name="TextBox 19">
            <a:extLst>
              <a:ext uri="{FF2B5EF4-FFF2-40B4-BE49-F238E27FC236}">
                <a16:creationId xmlns:a16="http://schemas.microsoft.com/office/drawing/2014/main" id="{D344FD81-7075-6B09-C8DB-FE88251C9E7C}"/>
              </a:ext>
            </a:extLst>
          </p:cNvPr>
          <p:cNvSpPr txBox="1"/>
          <p:nvPr/>
        </p:nvSpPr>
        <p:spPr>
          <a:xfrm>
            <a:off x="8394221" y="4475009"/>
            <a:ext cx="2977614"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dirty="0"/>
              <a:t>of those described their work as meaningful.</a:t>
            </a:r>
            <a:endParaRPr kumimoji="0" lang="en-GB" sz="1400" b="0" i="0" u="none" strike="noStrike" kern="1200" cap="none" spc="0" normalizeH="0" baseline="0" noProof="0" dirty="0">
              <a:ln>
                <a:noFill/>
              </a:ln>
              <a:effectLst/>
              <a:uLnTx/>
              <a:uFillTx/>
              <a:ea typeface="+mn-ea"/>
              <a:cs typeface="+mn-cs"/>
            </a:endParaRPr>
          </a:p>
        </p:txBody>
      </p:sp>
      <p:sp>
        <p:nvSpPr>
          <p:cNvPr id="22" name="Rectangle 21">
            <a:extLst>
              <a:ext uri="{FF2B5EF4-FFF2-40B4-BE49-F238E27FC236}">
                <a16:creationId xmlns:a16="http://schemas.microsoft.com/office/drawing/2014/main" id="{8E2644A3-CF49-1268-87ED-7A83AA91D6EA}"/>
              </a:ext>
            </a:extLst>
          </p:cNvPr>
          <p:cNvSpPr/>
          <p:nvPr/>
        </p:nvSpPr>
        <p:spPr>
          <a:xfrm>
            <a:off x="0" y="3590903"/>
            <a:ext cx="3045629" cy="240151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F7821BB-D786-DA0F-2F43-726CB28FB1E5}"/>
              </a:ext>
            </a:extLst>
          </p:cNvPr>
          <p:cNvSpPr txBox="1"/>
          <p:nvPr/>
        </p:nvSpPr>
        <p:spPr>
          <a:xfrm>
            <a:off x="133228" y="4836483"/>
            <a:ext cx="27791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of our members’ research is world leading or internationally excellent</a:t>
            </a:r>
            <a:endParaRPr kumimoji="0" lang="en-GB" sz="1800" b="0" i="0" u="none" strike="noStrike" kern="1200" cap="none" spc="0" normalizeH="0" baseline="0" noProof="0" dirty="0">
              <a:ln>
                <a:noFill/>
              </a:ln>
              <a:effectLst/>
              <a:uLnTx/>
              <a:uFillTx/>
              <a:ea typeface="+mn-ea"/>
              <a:cs typeface="+mn-cs"/>
            </a:endParaRPr>
          </a:p>
        </p:txBody>
      </p:sp>
      <p:sp>
        <p:nvSpPr>
          <p:cNvPr id="24" name="TextBox 23">
            <a:extLst>
              <a:ext uri="{FF2B5EF4-FFF2-40B4-BE49-F238E27FC236}">
                <a16:creationId xmlns:a16="http://schemas.microsoft.com/office/drawing/2014/main" id="{FD935EE0-24F1-17AD-03BF-2DA229958CA6}"/>
              </a:ext>
            </a:extLst>
          </p:cNvPr>
          <p:cNvSpPr txBox="1"/>
          <p:nvPr/>
        </p:nvSpPr>
        <p:spPr>
          <a:xfrm>
            <a:off x="171980" y="3791239"/>
            <a:ext cx="261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dirty="0">
                <a:solidFill>
                  <a:srgbClr val="485FEB"/>
                </a:solidFill>
                <a:latin typeface="+mj-lt"/>
              </a:rPr>
              <a:t>67%</a:t>
            </a:r>
            <a:endParaRPr kumimoji="0" lang="en-GB" sz="6600" b="0" i="0" u="none" strike="noStrike" kern="1200" cap="none" spc="0" normalizeH="0" baseline="0" noProof="0" dirty="0">
              <a:ln>
                <a:noFill/>
              </a:ln>
              <a:solidFill>
                <a:srgbClr val="485FEB"/>
              </a:solidFill>
              <a:effectLst/>
              <a:uLnTx/>
              <a:uFillTx/>
              <a:latin typeface="+mj-lt"/>
              <a:ea typeface="+mn-ea"/>
              <a:cs typeface="+mn-cs"/>
            </a:endParaRPr>
          </a:p>
        </p:txBody>
      </p:sp>
      <p:sp>
        <p:nvSpPr>
          <p:cNvPr id="35" name="TextBox 34">
            <a:extLst>
              <a:ext uri="{FF2B5EF4-FFF2-40B4-BE49-F238E27FC236}">
                <a16:creationId xmlns:a16="http://schemas.microsoft.com/office/drawing/2014/main" id="{02FC1199-350A-10D4-A231-8D0E2E00B07E}"/>
              </a:ext>
            </a:extLst>
          </p:cNvPr>
          <p:cNvSpPr txBox="1"/>
          <p:nvPr/>
        </p:nvSpPr>
        <p:spPr>
          <a:xfrm>
            <a:off x="8071786" y="1418279"/>
            <a:ext cx="4147590" cy="2031325"/>
          </a:xfrm>
          <a:prstGeom prst="rect">
            <a:avLst/>
          </a:prstGeom>
          <a:noFill/>
        </p:spPr>
        <p:txBody>
          <a:bodyPr wrap="square" rtlCol="0">
            <a:spAutoFit/>
          </a:bodyPr>
          <a:lstStyle/>
          <a:p>
            <a:pPr>
              <a:buClr>
                <a:srgbClr val="485FEB"/>
              </a:buClr>
            </a:pPr>
            <a:r>
              <a:rPr lang="en-GB" dirty="0"/>
              <a:t>B</a:t>
            </a:r>
            <a:r>
              <a:rPr lang="en-GB" sz="1800" dirty="0"/>
              <a:t>iggest subject areas: </a:t>
            </a:r>
          </a:p>
          <a:p>
            <a:pPr>
              <a:buClr>
                <a:srgbClr val="485FEB"/>
              </a:buClr>
            </a:pPr>
            <a:endParaRPr lang="en-GB" dirty="0"/>
          </a:p>
          <a:p>
            <a:pPr marL="285750" indent="-285750">
              <a:buClr>
                <a:srgbClr val="485FEB"/>
              </a:buClr>
              <a:buFont typeface="Arial" panose="020B0604020202020204" pitchFamily="34" charset="0"/>
              <a:buChar char="•"/>
            </a:pPr>
            <a:r>
              <a:rPr lang="en-GB" sz="1800" dirty="0"/>
              <a:t>Healthcare</a:t>
            </a:r>
          </a:p>
          <a:p>
            <a:pPr marL="285750" indent="-285750">
              <a:buClr>
                <a:srgbClr val="485FEB"/>
              </a:buClr>
              <a:buFont typeface="Arial" panose="020B0604020202020204" pitchFamily="34" charset="0"/>
              <a:buChar char="•"/>
            </a:pPr>
            <a:r>
              <a:rPr lang="en-GB" sz="1800" dirty="0"/>
              <a:t>Engineering</a:t>
            </a:r>
          </a:p>
          <a:p>
            <a:pPr marL="285750" indent="-285750">
              <a:buClr>
                <a:srgbClr val="485FEB"/>
              </a:buClr>
              <a:buFont typeface="Arial" panose="020B0604020202020204" pitchFamily="34" charset="0"/>
              <a:buChar char="•"/>
            </a:pPr>
            <a:r>
              <a:rPr lang="en-GB" dirty="0"/>
              <a:t>S</a:t>
            </a:r>
            <a:r>
              <a:rPr lang="en-GB" sz="1800" dirty="0"/>
              <a:t>ocial sciences</a:t>
            </a:r>
          </a:p>
          <a:p>
            <a:pPr marL="285750" indent="-285750">
              <a:buClr>
                <a:srgbClr val="485FEB"/>
              </a:buClr>
              <a:buFont typeface="Arial" panose="020B0604020202020204" pitchFamily="34" charset="0"/>
              <a:buChar char="•"/>
            </a:pPr>
            <a:r>
              <a:rPr lang="en-GB" dirty="0"/>
              <a:t>C</a:t>
            </a:r>
            <a:r>
              <a:rPr lang="en-GB" sz="1800" dirty="0"/>
              <a:t>reative arts</a:t>
            </a:r>
          </a:p>
          <a:p>
            <a:pPr marL="285750" indent="-285750">
              <a:buClr>
                <a:srgbClr val="485FEB"/>
              </a:buClr>
              <a:buFont typeface="Arial" panose="020B0604020202020204" pitchFamily="34" charset="0"/>
              <a:buChar char="•"/>
            </a:pPr>
            <a:r>
              <a:rPr lang="en-GB" dirty="0"/>
              <a:t>B</a:t>
            </a:r>
            <a:r>
              <a:rPr lang="en-GB" sz="1800" dirty="0"/>
              <a:t>usiness and computing</a:t>
            </a:r>
          </a:p>
        </p:txBody>
      </p:sp>
      <p:pic>
        <p:nvPicPr>
          <p:cNvPr id="6" name="Graphic 5" descr="Aspiration with solid fill">
            <a:extLst>
              <a:ext uri="{FF2B5EF4-FFF2-40B4-BE49-F238E27FC236}">
                <a16:creationId xmlns:a16="http://schemas.microsoft.com/office/drawing/2014/main" id="{BCE95629-671E-B146-2866-350F61D341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69789" y="3754148"/>
            <a:ext cx="1760408" cy="1760408"/>
          </a:xfrm>
          <a:prstGeom prst="rect">
            <a:avLst/>
          </a:prstGeom>
        </p:spPr>
      </p:pic>
      <p:pic>
        <p:nvPicPr>
          <p:cNvPr id="40" name="Graphic 39" descr="Right Brain with solid fill">
            <a:extLst>
              <a:ext uri="{FF2B5EF4-FFF2-40B4-BE49-F238E27FC236}">
                <a16:creationId xmlns:a16="http://schemas.microsoft.com/office/drawing/2014/main" id="{51C0CD36-0261-AD76-F8C1-B0BC1F8F16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2113" y="1669665"/>
            <a:ext cx="1209207" cy="1209207"/>
          </a:xfrm>
          <a:prstGeom prst="rect">
            <a:avLst/>
          </a:prstGeom>
        </p:spPr>
      </p:pic>
    </p:spTree>
    <p:extLst>
      <p:ext uri="{BB962C8B-B14F-4D97-AF65-F5344CB8AC3E}">
        <p14:creationId xmlns:p14="http://schemas.microsoft.com/office/powerpoint/2010/main" val="3621195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9299D0-7358-232C-FD18-F359223BC43A}"/>
              </a:ext>
            </a:extLst>
          </p:cNvPr>
          <p:cNvPicPr>
            <a:picLocks noChangeAspect="1"/>
          </p:cNvPicPr>
          <p:nvPr/>
        </p:nvPicPr>
        <p:blipFill>
          <a:blip r:embed="rId3"/>
          <a:stretch>
            <a:fillRect/>
          </a:stretch>
        </p:blipFill>
        <p:spPr>
          <a:xfrm>
            <a:off x="7271169" y="3894212"/>
            <a:ext cx="2752498" cy="1834998"/>
          </a:xfrm>
          <a:prstGeom prst="rect">
            <a:avLst/>
          </a:prstGeom>
        </p:spPr>
      </p:pic>
      <p:pic>
        <p:nvPicPr>
          <p:cNvPr id="33" name="Picture 32">
            <a:extLst>
              <a:ext uri="{FF2B5EF4-FFF2-40B4-BE49-F238E27FC236}">
                <a16:creationId xmlns:a16="http://schemas.microsoft.com/office/drawing/2014/main" id="{ADC63FB4-90A8-0EAB-F47C-86467E4AE0C5}"/>
              </a:ext>
            </a:extLst>
          </p:cNvPr>
          <p:cNvPicPr>
            <a:picLocks noChangeAspect="1"/>
          </p:cNvPicPr>
          <p:nvPr/>
        </p:nvPicPr>
        <p:blipFill rotWithShape="1">
          <a:blip r:embed="rId4"/>
          <a:srcRect l="8471" t="-735" r="10179" b="735"/>
          <a:stretch/>
        </p:blipFill>
        <p:spPr>
          <a:xfrm>
            <a:off x="8572453" y="5020835"/>
            <a:ext cx="1494522" cy="1837165"/>
          </a:xfrm>
          <a:prstGeom prst="rect">
            <a:avLst/>
          </a:prstGeom>
        </p:spPr>
      </p:pic>
      <p:pic>
        <p:nvPicPr>
          <p:cNvPr id="5" name="Picture 4">
            <a:extLst>
              <a:ext uri="{FF2B5EF4-FFF2-40B4-BE49-F238E27FC236}">
                <a16:creationId xmlns:a16="http://schemas.microsoft.com/office/drawing/2014/main" id="{D4B3CBF3-BB5E-AF1C-9E1B-BB9C2FBFDE9F}"/>
              </a:ext>
            </a:extLst>
          </p:cNvPr>
          <p:cNvPicPr>
            <a:picLocks noChangeAspect="1"/>
          </p:cNvPicPr>
          <p:nvPr/>
        </p:nvPicPr>
        <p:blipFill>
          <a:blip r:embed="rId5"/>
          <a:stretch>
            <a:fillRect/>
          </a:stretch>
        </p:blipFill>
        <p:spPr>
          <a:xfrm>
            <a:off x="6113911" y="4109452"/>
            <a:ext cx="2424530" cy="1212266"/>
          </a:xfrm>
          <a:prstGeom prst="rect">
            <a:avLst/>
          </a:prstGeom>
        </p:spPr>
      </p:pic>
      <p:pic>
        <p:nvPicPr>
          <p:cNvPr id="2" name="Picture 1">
            <a:extLst>
              <a:ext uri="{FF2B5EF4-FFF2-40B4-BE49-F238E27FC236}">
                <a16:creationId xmlns:a16="http://schemas.microsoft.com/office/drawing/2014/main" id="{2AFC3E21-60D8-4A09-DABB-C20C70207955}"/>
              </a:ext>
            </a:extLst>
          </p:cNvPr>
          <p:cNvPicPr>
            <a:picLocks noChangeAspect="1"/>
          </p:cNvPicPr>
          <p:nvPr/>
        </p:nvPicPr>
        <p:blipFill rotWithShape="1">
          <a:blip r:embed="rId6"/>
          <a:srcRect l="27940" t="9038" r="29041" b="19973"/>
          <a:stretch/>
        </p:blipFill>
        <p:spPr>
          <a:xfrm>
            <a:off x="-1477" y="7349"/>
            <a:ext cx="1263032" cy="2084241"/>
          </a:xfrm>
          <a:prstGeom prst="rect">
            <a:avLst/>
          </a:prstGeom>
        </p:spPr>
      </p:pic>
      <p:pic>
        <p:nvPicPr>
          <p:cNvPr id="3" name="Picture 2">
            <a:extLst>
              <a:ext uri="{FF2B5EF4-FFF2-40B4-BE49-F238E27FC236}">
                <a16:creationId xmlns:a16="http://schemas.microsoft.com/office/drawing/2014/main" id="{1A0FF7EE-9CD4-BA07-4BCF-1487776BD70E}"/>
              </a:ext>
            </a:extLst>
          </p:cNvPr>
          <p:cNvPicPr>
            <a:picLocks noChangeAspect="1"/>
          </p:cNvPicPr>
          <p:nvPr/>
        </p:nvPicPr>
        <p:blipFill rotWithShape="1">
          <a:blip r:embed="rId7"/>
          <a:srcRect l="17288" b="28598"/>
          <a:stretch/>
        </p:blipFill>
        <p:spPr>
          <a:xfrm>
            <a:off x="10039882" y="2422433"/>
            <a:ext cx="2152118" cy="2598402"/>
          </a:xfrm>
          <a:prstGeom prst="rect">
            <a:avLst/>
          </a:prstGeom>
        </p:spPr>
      </p:pic>
      <p:pic>
        <p:nvPicPr>
          <p:cNvPr id="4" name="Picture 3">
            <a:extLst>
              <a:ext uri="{FF2B5EF4-FFF2-40B4-BE49-F238E27FC236}">
                <a16:creationId xmlns:a16="http://schemas.microsoft.com/office/drawing/2014/main" id="{21D7F68E-5531-AD60-6091-1E5BF8954771}"/>
              </a:ext>
            </a:extLst>
          </p:cNvPr>
          <p:cNvPicPr>
            <a:picLocks noChangeAspect="1"/>
          </p:cNvPicPr>
          <p:nvPr/>
        </p:nvPicPr>
        <p:blipFill>
          <a:blip r:embed="rId8"/>
          <a:stretch>
            <a:fillRect/>
          </a:stretch>
        </p:blipFill>
        <p:spPr>
          <a:xfrm>
            <a:off x="9070895" y="0"/>
            <a:ext cx="3121106" cy="3071303"/>
          </a:xfrm>
          <a:prstGeom prst="rect">
            <a:avLst/>
          </a:prstGeom>
        </p:spPr>
      </p:pic>
      <p:pic>
        <p:nvPicPr>
          <p:cNvPr id="8" name="Picture 7">
            <a:extLst>
              <a:ext uri="{FF2B5EF4-FFF2-40B4-BE49-F238E27FC236}">
                <a16:creationId xmlns:a16="http://schemas.microsoft.com/office/drawing/2014/main" id="{157D5871-CF33-DC24-FDC5-9F75C40DDBF7}"/>
              </a:ext>
            </a:extLst>
          </p:cNvPr>
          <p:cNvPicPr>
            <a:picLocks noChangeAspect="1"/>
          </p:cNvPicPr>
          <p:nvPr/>
        </p:nvPicPr>
        <p:blipFill>
          <a:blip r:embed="rId9"/>
          <a:stretch>
            <a:fillRect/>
          </a:stretch>
        </p:blipFill>
        <p:spPr>
          <a:xfrm>
            <a:off x="2660133" y="5159760"/>
            <a:ext cx="1165110" cy="1779831"/>
          </a:xfrm>
          <a:prstGeom prst="rect">
            <a:avLst/>
          </a:prstGeom>
        </p:spPr>
      </p:pic>
      <p:pic>
        <p:nvPicPr>
          <p:cNvPr id="9" name="Picture 8">
            <a:extLst>
              <a:ext uri="{FF2B5EF4-FFF2-40B4-BE49-F238E27FC236}">
                <a16:creationId xmlns:a16="http://schemas.microsoft.com/office/drawing/2014/main" id="{12F4D9B7-8C64-9418-C61D-BA8E0E49C980}"/>
              </a:ext>
            </a:extLst>
          </p:cNvPr>
          <p:cNvPicPr>
            <a:picLocks noChangeAspect="1"/>
          </p:cNvPicPr>
          <p:nvPr/>
        </p:nvPicPr>
        <p:blipFill>
          <a:blip r:embed="rId10"/>
          <a:stretch>
            <a:fillRect/>
          </a:stretch>
        </p:blipFill>
        <p:spPr>
          <a:xfrm>
            <a:off x="2900742" y="-80674"/>
            <a:ext cx="1263032" cy="1933055"/>
          </a:xfrm>
          <a:prstGeom prst="rect">
            <a:avLst/>
          </a:prstGeom>
        </p:spPr>
      </p:pic>
      <p:pic>
        <p:nvPicPr>
          <p:cNvPr id="10" name="Picture 9">
            <a:extLst>
              <a:ext uri="{FF2B5EF4-FFF2-40B4-BE49-F238E27FC236}">
                <a16:creationId xmlns:a16="http://schemas.microsoft.com/office/drawing/2014/main" id="{83F17896-0158-C579-D6F4-E8CDBF230FAB}"/>
              </a:ext>
            </a:extLst>
          </p:cNvPr>
          <p:cNvPicPr>
            <a:picLocks noChangeAspect="1"/>
          </p:cNvPicPr>
          <p:nvPr/>
        </p:nvPicPr>
        <p:blipFill>
          <a:blip r:embed="rId11"/>
          <a:stretch>
            <a:fillRect/>
          </a:stretch>
        </p:blipFill>
        <p:spPr>
          <a:xfrm>
            <a:off x="3955263" y="0"/>
            <a:ext cx="2249907" cy="2249907"/>
          </a:xfrm>
          <a:prstGeom prst="rect">
            <a:avLst/>
          </a:prstGeom>
        </p:spPr>
      </p:pic>
      <p:pic>
        <p:nvPicPr>
          <p:cNvPr id="11" name="Picture 10">
            <a:extLst>
              <a:ext uri="{FF2B5EF4-FFF2-40B4-BE49-F238E27FC236}">
                <a16:creationId xmlns:a16="http://schemas.microsoft.com/office/drawing/2014/main" id="{C7D46C88-9585-4C8B-5C8E-D47BA2EBA240}"/>
              </a:ext>
            </a:extLst>
          </p:cNvPr>
          <p:cNvPicPr>
            <a:picLocks noChangeAspect="1"/>
          </p:cNvPicPr>
          <p:nvPr/>
        </p:nvPicPr>
        <p:blipFill rotWithShape="1">
          <a:blip r:embed="rId12"/>
          <a:srcRect l="-1275" r="1275"/>
          <a:stretch/>
        </p:blipFill>
        <p:spPr>
          <a:xfrm>
            <a:off x="10039882" y="5020835"/>
            <a:ext cx="2125025" cy="2125025"/>
          </a:xfrm>
          <a:prstGeom prst="rect">
            <a:avLst/>
          </a:prstGeom>
        </p:spPr>
      </p:pic>
      <p:pic>
        <p:nvPicPr>
          <p:cNvPr id="13" name="Picture 12">
            <a:extLst>
              <a:ext uri="{FF2B5EF4-FFF2-40B4-BE49-F238E27FC236}">
                <a16:creationId xmlns:a16="http://schemas.microsoft.com/office/drawing/2014/main" id="{4362A04C-582C-16FB-CA86-049D2BA76435}"/>
              </a:ext>
            </a:extLst>
          </p:cNvPr>
          <p:cNvPicPr>
            <a:picLocks noChangeAspect="1"/>
          </p:cNvPicPr>
          <p:nvPr/>
        </p:nvPicPr>
        <p:blipFill rotWithShape="1">
          <a:blip r:embed="rId13"/>
          <a:srcRect b="61855"/>
          <a:stretch/>
        </p:blipFill>
        <p:spPr>
          <a:xfrm>
            <a:off x="2913688" y="1563116"/>
            <a:ext cx="2293349" cy="1155383"/>
          </a:xfrm>
          <a:prstGeom prst="rect">
            <a:avLst/>
          </a:prstGeom>
        </p:spPr>
      </p:pic>
      <p:pic>
        <p:nvPicPr>
          <p:cNvPr id="14" name="Picture 13">
            <a:extLst>
              <a:ext uri="{FF2B5EF4-FFF2-40B4-BE49-F238E27FC236}">
                <a16:creationId xmlns:a16="http://schemas.microsoft.com/office/drawing/2014/main" id="{8041305D-CA3C-82C1-6BC5-58695E55203B}"/>
              </a:ext>
            </a:extLst>
          </p:cNvPr>
          <p:cNvPicPr>
            <a:picLocks noChangeAspect="1"/>
          </p:cNvPicPr>
          <p:nvPr/>
        </p:nvPicPr>
        <p:blipFill>
          <a:blip r:embed="rId14"/>
          <a:stretch>
            <a:fillRect/>
          </a:stretch>
        </p:blipFill>
        <p:spPr>
          <a:xfrm>
            <a:off x="-35160" y="3174998"/>
            <a:ext cx="1806525" cy="1202469"/>
          </a:xfrm>
          <a:prstGeom prst="rect">
            <a:avLst/>
          </a:prstGeom>
        </p:spPr>
      </p:pic>
      <p:pic>
        <p:nvPicPr>
          <p:cNvPr id="12" name="Picture 11">
            <a:extLst>
              <a:ext uri="{FF2B5EF4-FFF2-40B4-BE49-F238E27FC236}">
                <a16:creationId xmlns:a16="http://schemas.microsoft.com/office/drawing/2014/main" id="{D5AE4F95-FCF0-A7E3-3760-F6C86C09BDCE}"/>
              </a:ext>
            </a:extLst>
          </p:cNvPr>
          <p:cNvPicPr>
            <a:picLocks noChangeAspect="1"/>
          </p:cNvPicPr>
          <p:nvPr/>
        </p:nvPicPr>
        <p:blipFill rotWithShape="1">
          <a:blip r:embed="rId15"/>
          <a:srcRect t="7631" r="40283"/>
          <a:stretch/>
        </p:blipFill>
        <p:spPr>
          <a:xfrm>
            <a:off x="6787495" y="5020835"/>
            <a:ext cx="1784957" cy="1837165"/>
          </a:xfrm>
          <a:prstGeom prst="rect">
            <a:avLst/>
          </a:prstGeom>
        </p:spPr>
      </p:pic>
      <p:pic>
        <p:nvPicPr>
          <p:cNvPr id="15" name="Picture 14">
            <a:extLst>
              <a:ext uri="{FF2B5EF4-FFF2-40B4-BE49-F238E27FC236}">
                <a16:creationId xmlns:a16="http://schemas.microsoft.com/office/drawing/2014/main" id="{DE3FB16E-F199-DAAA-4D51-1CD51A92AA57}"/>
              </a:ext>
            </a:extLst>
          </p:cNvPr>
          <p:cNvPicPr>
            <a:picLocks noChangeAspect="1"/>
          </p:cNvPicPr>
          <p:nvPr/>
        </p:nvPicPr>
        <p:blipFill>
          <a:blip r:embed="rId16"/>
          <a:stretch>
            <a:fillRect/>
          </a:stretch>
        </p:blipFill>
        <p:spPr>
          <a:xfrm>
            <a:off x="2394846" y="4098238"/>
            <a:ext cx="1768928" cy="1179285"/>
          </a:xfrm>
          <a:prstGeom prst="rect">
            <a:avLst/>
          </a:prstGeom>
        </p:spPr>
      </p:pic>
      <p:pic>
        <p:nvPicPr>
          <p:cNvPr id="16" name="Picture 15">
            <a:extLst>
              <a:ext uri="{FF2B5EF4-FFF2-40B4-BE49-F238E27FC236}">
                <a16:creationId xmlns:a16="http://schemas.microsoft.com/office/drawing/2014/main" id="{FBA36888-1723-BEA0-E348-AFB75E338773}"/>
              </a:ext>
            </a:extLst>
          </p:cNvPr>
          <p:cNvPicPr>
            <a:picLocks noChangeAspect="1"/>
          </p:cNvPicPr>
          <p:nvPr/>
        </p:nvPicPr>
        <p:blipFill rotWithShape="1">
          <a:blip r:embed="rId17"/>
          <a:srcRect l="2616" r="3082"/>
          <a:stretch/>
        </p:blipFill>
        <p:spPr>
          <a:xfrm>
            <a:off x="3887146" y="4081373"/>
            <a:ext cx="2293349" cy="2431925"/>
          </a:xfrm>
          <a:prstGeom prst="rect">
            <a:avLst/>
          </a:prstGeom>
        </p:spPr>
      </p:pic>
      <p:pic>
        <p:nvPicPr>
          <p:cNvPr id="18" name="Picture 17">
            <a:extLst>
              <a:ext uri="{FF2B5EF4-FFF2-40B4-BE49-F238E27FC236}">
                <a16:creationId xmlns:a16="http://schemas.microsoft.com/office/drawing/2014/main" id="{CD81CBC8-B926-C144-B5A8-55519CD6462B}"/>
              </a:ext>
            </a:extLst>
          </p:cNvPr>
          <p:cNvPicPr>
            <a:picLocks noChangeAspect="1"/>
          </p:cNvPicPr>
          <p:nvPr/>
        </p:nvPicPr>
        <p:blipFill rotWithShape="1">
          <a:blip r:embed="rId18"/>
          <a:srcRect t="17690" b="22795"/>
          <a:stretch/>
        </p:blipFill>
        <p:spPr>
          <a:xfrm>
            <a:off x="6205170" y="-1038"/>
            <a:ext cx="1968500" cy="1397691"/>
          </a:xfrm>
          <a:prstGeom prst="rect">
            <a:avLst/>
          </a:prstGeom>
        </p:spPr>
      </p:pic>
      <p:pic>
        <p:nvPicPr>
          <p:cNvPr id="19" name="Picture 18">
            <a:extLst>
              <a:ext uri="{FF2B5EF4-FFF2-40B4-BE49-F238E27FC236}">
                <a16:creationId xmlns:a16="http://schemas.microsoft.com/office/drawing/2014/main" id="{3D23B1AC-9EAF-FE38-B589-E35BE098E298}"/>
              </a:ext>
            </a:extLst>
          </p:cNvPr>
          <p:cNvPicPr>
            <a:picLocks noChangeAspect="1"/>
          </p:cNvPicPr>
          <p:nvPr/>
        </p:nvPicPr>
        <p:blipFill rotWithShape="1">
          <a:blip r:embed="rId19"/>
          <a:srcRect t="13897" b="27258"/>
          <a:stretch/>
        </p:blipFill>
        <p:spPr>
          <a:xfrm>
            <a:off x="4709725" y="1565262"/>
            <a:ext cx="1813232" cy="1066990"/>
          </a:xfrm>
          <a:prstGeom prst="rect">
            <a:avLst/>
          </a:prstGeom>
        </p:spPr>
      </p:pic>
      <p:pic>
        <p:nvPicPr>
          <p:cNvPr id="21" name="Picture 20">
            <a:extLst>
              <a:ext uri="{FF2B5EF4-FFF2-40B4-BE49-F238E27FC236}">
                <a16:creationId xmlns:a16="http://schemas.microsoft.com/office/drawing/2014/main" id="{A9F214C3-17CF-35D9-6421-DE4C84A629C0}"/>
              </a:ext>
            </a:extLst>
          </p:cNvPr>
          <p:cNvPicPr>
            <a:picLocks noChangeAspect="1"/>
          </p:cNvPicPr>
          <p:nvPr/>
        </p:nvPicPr>
        <p:blipFill>
          <a:blip r:embed="rId20"/>
          <a:stretch>
            <a:fillRect/>
          </a:stretch>
        </p:blipFill>
        <p:spPr>
          <a:xfrm>
            <a:off x="1202640" y="4365573"/>
            <a:ext cx="1465150" cy="1465150"/>
          </a:xfrm>
          <a:prstGeom prst="rect">
            <a:avLst/>
          </a:prstGeom>
        </p:spPr>
      </p:pic>
      <p:pic>
        <p:nvPicPr>
          <p:cNvPr id="22" name="Picture 21">
            <a:extLst>
              <a:ext uri="{FF2B5EF4-FFF2-40B4-BE49-F238E27FC236}">
                <a16:creationId xmlns:a16="http://schemas.microsoft.com/office/drawing/2014/main" id="{2529B3CB-4EA6-A874-402B-C0BAA13CC597}"/>
              </a:ext>
            </a:extLst>
          </p:cNvPr>
          <p:cNvPicPr>
            <a:picLocks noChangeAspect="1"/>
          </p:cNvPicPr>
          <p:nvPr/>
        </p:nvPicPr>
        <p:blipFill>
          <a:blip r:embed="rId21"/>
          <a:stretch>
            <a:fillRect/>
          </a:stretch>
        </p:blipFill>
        <p:spPr>
          <a:xfrm>
            <a:off x="-102915" y="4377467"/>
            <a:ext cx="1417954" cy="1417954"/>
          </a:xfrm>
          <a:prstGeom prst="rect">
            <a:avLst/>
          </a:prstGeom>
        </p:spPr>
      </p:pic>
      <p:pic>
        <p:nvPicPr>
          <p:cNvPr id="23" name="Picture 22">
            <a:extLst>
              <a:ext uri="{FF2B5EF4-FFF2-40B4-BE49-F238E27FC236}">
                <a16:creationId xmlns:a16="http://schemas.microsoft.com/office/drawing/2014/main" id="{749BBC04-ABB8-A295-949D-A4CF6F5AD861}"/>
              </a:ext>
            </a:extLst>
          </p:cNvPr>
          <p:cNvPicPr>
            <a:picLocks noChangeAspect="1"/>
          </p:cNvPicPr>
          <p:nvPr/>
        </p:nvPicPr>
        <p:blipFill>
          <a:blip r:embed="rId22"/>
          <a:stretch>
            <a:fillRect/>
          </a:stretch>
        </p:blipFill>
        <p:spPr>
          <a:xfrm>
            <a:off x="3785954" y="5447765"/>
            <a:ext cx="969348" cy="1457070"/>
          </a:xfrm>
          <a:prstGeom prst="rect">
            <a:avLst/>
          </a:prstGeom>
        </p:spPr>
      </p:pic>
      <p:pic>
        <p:nvPicPr>
          <p:cNvPr id="24" name="Picture 23">
            <a:extLst>
              <a:ext uri="{FF2B5EF4-FFF2-40B4-BE49-F238E27FC236}">
                <a16:creationId xmlns:a16="http://schemas.microsoft.com/office/drawing/2014/main" id="{6E97798F-63E8-DF68-AC9B-E141B7045ECD}"/>
              </a:ext>
            </a:extLst>
          </p:cNvPr>
          <p:cNvPicPr>
            <a:picLocks noChangeAspect="1"/>
          </p:cNvPicPr>
          <p:nvPr/>
        </p:nvPicPr>
        <p:blipFill rotWithShape="1">
          <a:blip r:embed="rId23"/>
          <a:srcRect l="9048"/>
          <a:stretch/>
        </p:blipFill>
        <p:spPr>
          <a:xfrm>
            <a:off x="-102916" y="5795421"/>
            <a:ext cx="1733401" cy="1076089"/>
          </a:xfrm>
          <a:prstGeom prst="rect">
            <a:avLst/>
          </a:prstGeom>
        </p:spPr>
      </p:pic>
      <p:pic>
        <p:nvPicPr>
          <p:cNvPr id="28" name="Picture 27">
            <a:extLst>
              <a:ext uri="{FF2B5EF4-FFF2-40B4-BE49-F238E27FC236}">
                <a16:creationId xmlns:a16="http://schemas.microsoft.com/office/drawing/2014/main" id="{198B990A-A9C0-7BC6-2CC2-B713450994D1}"/>
              </a:ext>
            </a:extLst>
          </p:cNvPr>
          <p:cNvPicPr>
            <a:picLocks noChangeAspect="1"/>
          </p:cNvPicPr>
          <p:nvPr/>
        </p:nvPicPr>
        <p:blipFill>
          <a:blip r:embed="rId24"/>
          <a:stretch>
            <a:fillRect/>
          </a:stretch>
        </p:blipFill>
        <p:spPr>
          <a:xfrm>
            <a:off x="6191578" y="1396654"/>
            <a:ext cx="1771650" cy="1238250"/>
          </a:xfrm>
          <a:prstGeom prst="rect">
            <a:avLst/>
          </a:prstGeom>
        </p:spPr>
      </p:pic>
      <p:pic>
        <p:nvPicPr>
          <p:cNvPr id="25" name="Picture 24">
            <a:extLst>
              <a:ext uri="{FF2B5EF4-FFF2-40B4-BE49-F238E27FC236}">
                <a16:creationId xmlns:a16="http://schemas.microsoft.com/office/drawing/2014/main" id="{252B96B6-6D4D-B08B-1CA4-2C362836B22D}"/>
              </a:ext>
            </a:extLst>
          </p:cNvPr>
          <p:cNvPicPr>
            <a:picLocks noChangeAspect="1"/>
          </p:cNvPicPr>
          <p:nvPr/>
        </p:nvPicPr>
        <p:blipFill>
          <a:blip r:embed="rId25"/>
          <a:stretch>
            <a:fillRect/>
          </a:stretch>
        </p:blipFill>
        <p:spPr>
          <a:xfrm>
            <a:off x="9061888" y="11570"/>
            <a:ext cx="997140" cy="1495710"/>
          </a:xfrm>
          <a:prstGeom prst="rect">
            <a:avLst/>
          </a:prstGeom>
        </p:spPr>
      </p:pic>
      <p:pic>
        <p:nvPicPr>
          <p:cNvPr id="26" name="Picture 25">
            <a:extLst>
              <a:ext uri="{FF2B5EF4-FFF2-40B4-BE49-F238E27FC236}">
                <a16:creationId xmlns:a16="http://schemas.microsoft.com/office/drawing/2014/main" id="{03472984-0981-9E15-3461-9F06A611B16C}"/>
              </a:ext>
            </a:extLst>
          </p:cNvPr>
          <p:cNvPicPr>
            <a:picLocks noChangeAspect="1"/>
          </p:cNvPicPr>
          <p:nvPr/>
        </p:nvPicPr>
        <p:blipFill>
          <a:blip r:embed="rId26"/>
          <a:stretch>
            <a:fillRect/>
          </a:stretch>
        </p:blipFill>
        <p:spPr>
          <a:xfrm>
            <a:off x="7803913" y="-4692"/>
            <a:ext cx="1285875" cy="1504950"/>
          </a:xfrm>
          <a:prstGeom prst="rect">
            <a:avLst/>
          </a:prstGeom>
        </p:spPr>
      </p:pic>
      <p:pic>
        <p:nvPicPr>
          <p:cNvPr id="27" name="Picture 26">
            <a:extLst>
              <a:ext uri="{FF2B5EF4-FFF2-40B4-BE49-F238E27FC236}">
                <a16:creationId xmlns:a16="http://schemas.microsoft.com/office/drawing/2014/main" id="{2002CB8A-0CD7-8659-63DD-F1CCB541C56E}"/>
              </a:ext>
            </a:extLst>
          </p:cNvPr>
          <p:cNvPicPr>
            <a:picLocks noChangeAspect="1"/>
          </p:cNvPicPr>
          <p:nvPr/>
        </p:nvPicPr>
        <p:blipFill>
          <a:blip r:embed="rId27"/>
          <a:stretch>
            <a:fillRect/>
          </a:stretch>
        </p:blipFill>
        <p:spPr>
          <a:xfrm>
            <a:off x="7360229" y="1478115"/>
            <a:ext cx="2143125" cy="1476375"/>
          </a:xfrm>
          <a:prstGeom prst="rect">
            <a:avLst/>
          </a:prstGeom>
        </p:spPr>
      </p:pic>
      <p:pic>
        <p:nvPicPr>
          <p:cNvPr id="29" name="Picture 28">
            <a:extLst>
              <a:ext uri="{FF2B5EF4-FFF2-40B4-BE49-F238E27FC236}">
                <a16:creationId xmlns:a16="http://schemas.microsoft.com/office/drawing/2014/main" id="{717B05AE-07A3-5675-8CF8-8679A2FA0163}"/>
              </a:ext>
            </a:extLst>
          </p:cNvPr>
          <p:cNvPicPr>
            <a:picLocks noChangeAspect="1"/>
          </p:cNvPicPr>
          <p:nvPr/>
        </p:nvPicPr>
        <p:blipFill>
          <a:blip r:embed="rId28"/>
          <a:stretch>
            <a:fillRect/>
          </a:stretch>
        </p:blipFill>
        <p:spPr>
          <a:xfrm>
            <a:off x="9510108" y="1451545"/>
            <a:ext cx="2666180" cy="1847616"/>
          </a:xfrm>
          <a:prstGeom prst="rect">
            <a:avLst/>
          </a:prstGeom>
        </p:spPr>
      </p:pic>
      <p:pic>
        <p:nvPicPr>
          <p:cNvPr id="30" name="Picture 29">
            <a:extLst>
              <a:ext uri="{FF2B5EF4-FFF2-40B4-BE49-F238E27FC236}">
                <a16:creationId xmlns:a16="http://schemas.microsoft.com/office/drawing/2014/main" id="{0B82E076-D20A-5BAC-E7C1-75E3224DCDCB}"/>
              </a:ext>
            </a:extLst>
          </p:cNvPr>
          <p:cNvPicPr>
            <a:picLocks noChangeAspect="1"/>
          </p:cNvPicPr>
          <p:nvPr/>
        </p:nvPicPr>
        <p:blipFill>
          <a:blip r:embed="rId29"/>
          <a:stretch>
            <a:fillRect/>
          </a:stretch>
        </p:blipFill>
        <p:spPr>
          <a:xfrm>
            <a:off x="1222841" y="-13354"/>
            <a:ext cx="1679262" cy="1679262"/>
          </a:xfrm>
          <a:prstGeom prst="rect">
            <a:avLst/>
          </a:prstGeom>
        </p:spPr>
      </p:pic>
      <p:pic>
        <p:nvPicPr>
          <p:cNvPr id="31" name="Picture 30">
            <a:extLst>
              <a:ext uri="{FF2B5EF4-FFF2-40B4-BE49-F238E27FC236}">
                <a16:creationId xmlns:a16="http://schemas.microsoft.com/office/drawing/2014/main" id="{D1F7722F-EDB5-40C4-30D2-C602B44E8AFC}"/>
              </a:ext>
            </a:extLst>
          </p:cNvPr>
          <p:cNvPicPr>
            <a:picLocks noChangeAspect="1"/>
          </p:cNvPicPr>
          <p:nvPr/>
        </p:nvPicPr>
        <p:blipFill>
          <a:blip r:embed="rId30"/>
          <a:stretch>
            <a:fillRect/>
          </a:stretch>
        </p:blipFill>
        <p:spPr>
          <a:xfrm>
            <a:off x="-19075" y="1647639"/>
            <a:ext cx="1519279" cy="1519279"/>
          </a:xfrm>
          <a:prstGeom prst="rect">
            <a:avLst/>
          </a:prstGeom>
        </p:spPr>
      </p:pic>
      <p:pic>
        <p:nvPicPr>
          <p:cNvPr id="32" name="Picture 31">
            <a:extLst>
              <a:ext uri="{FF2B5EF4-FFF2-40B4-BE49-F238E27FC236}">
                <a16:creationId xmlns:a16="http://schemas.microsoft.com/office/drawing/2014/main" id="{5C29AD3A-AC21-62ED-0921-DBA318954E2C}"/>
              </a:ext>
            </a:extLst>
          </p:cNvPr>
          <p:cNvPicPr>
            <a:picLocks noChangeAspect="1"/>
          </p:cNvPicPr>
          <p:nvPr/>
        </p:nvPicPr>
        <p:blipFill>
          <a:blip r:embed="rId31"/>
          <a:stretch>
            <a:fillRect/>
          </a:stretch>
        </p:blipFill>
        <p:spPr>
          <a:xfrm>
            <a:off x="4466994" y="5692791"/>
            <a:ext cx="1743075" cy="1200150"/>
          </a:xfrm>
          <a:prstGeom prst="rect">
            <a:avLst/>
          </a:prstGeom>
        </p:spPr>
      </p:pic>
      <p:pic>
        <p:nvPicPr>
          <p:cNvPr id="35" name="Picture 34">
            <a:extLst>
              <a:ext uri="{FF2B5EF4-FFF2-40B4-BE49-F238E27FC236}">
                <a16:creationId xmlns:a16="http://schemas.microsoft.com/office/drawing/2014/main" id="{F87E79D4-AC47-7A5A-3DE4-C8A101510043}"/>
              </a:ext>
            </a:extLst>
          </p:cNvPr>
          <p:cNvPicPr>
            <a:picLocks noChangeAspect="1"/>
          </p:cNvPicPr>
          <p:nvPr/>
        </p:nvPicPr>
        <p:blipFill rotWithShape="1">
          <a:blip r:embed="rId32"/>
          <a:srcRect t="3983"/>
          <a:stretch/>
        </p:blipFill>
        <p:spPr>
          <a:xfrm>
            <a:off x="1575935" y="5795421"/>
            <a:ext cx="1143050" cy="1097520"/>
          </a:xfrm>
          <a:prstGeom prst="rect">
            <a:avLst/>
          </a:prstGeom>
        </p:spPr>
      </p:pic>
      <p:pic>
        <p:nvPicPr>
          <p:cNvPr id="37" name="Picture 36">
            <a:extLst>
              <a:ext uri="{FF2B5EF4-FFF2-40B4-BE49-F238E27FC236}">
                <a16:creationId xmlns:a16="http://schemas.microsoft.com/office/drawing/2014/main" id="{9F21409C-47B5-8C1A-EDAC-11EA996808FB}"/>
              </a:ext>
            </a:extLst>
          </p:cNvPr>
          <p:cNvPicPr>
            <a:picLocks noChangeAspect="1"/>
          </p:cNvPicPr>
          <p:nvPr/>
        </p:nvPicPr>
        <p:blipFill>
          <a:blip r:embed="rId33"/>
          <a:stretch>
            <a:fillRect/>
          </a:stretch>
        </p:blipFill>
        <p:spPr>
          <a:xfrm>
            <a:off x="1490734" y="1651699"/>
            <a:ext cx="1419225" cy="1066800"/>
          </a:xfrm>
          <a:prstGeom prst="rect">
            <a:avLst/>
          </a:prstGeom>
        </p:spPr>
      </p:pic>
      <p:pic>
        <p:nvPicPr>
          <p:cNvPr id="17" name="Picture 16">
            <a:extLst>
              <a:ext uri="{FF2B5EF4-FFF2-40B4-BE49-F238E27FC236}">
                <a16:creationId xmlns:a16="http://schemas.microsoft.com/office/drawing/2014/main" id="{583BB558-E044-03B0-9FE7-3050D1A287C5}"/>
              </a:ext>
            </a:extLst>
          </p:cNvPr>
          <p:cNvPicPr>
            <a:picLocks noChangeAspect="1"/>
          </p:cNvPicPr>
          <p:nvPr/>
        </p:nvPicPr>
        <p:blipFill>
          <a:blip r:embed="rId34"/>
          <a:stretch>
            <a:fillRect/>
          </a:stretch>
        </p:blipFill>
        <p:spPr>
          <a:xfrm>
            <a:off x="1099322" y="2718499"/>
            <a:ext cx="1564028" cy="1647074"/>
          </a:xfrm>
          <a:prstGeom prst="rect">
            <a:avLst/>
          </a:prstGeom>
        </p:spPr>
      </p:pic>
      <p:pic>
        <p:nvPicPr>
          <p:cNvPr id="20" name="Picture 19">
            <a:extLst>
              <a:ext uri="{FF2B5EF4-FFF2-40B4-BE49-F238E27FC236}">
                <a16:creationId xmlns:a16="http://schemas.microsoft.com/office/drawing/2014/main" id="{3631D268-2D8D-0A19-5B2A-D0AE1D558767}"/>
              </a:ext>
            </a:extLst>
          </p:cNvPr>
          <p:cNvPicPr>
            <a:picLocks noChangeAspect="1"/>
          </p:cNvPicPr>
          <p:nvPr/>
        </p:nvPicPr>
        <p:blipFill rotWithShape="1">
          <a:blip r:embed="rId35"/>
          <a:srcRect l="28465"/>
          <a:stretch/>
        </p:blipFill>
        <p:spPr>
          <a:xfrm>
            <a:off x="6096000" y="5020835"/>
            <a:ext cx="1304656" cy="1912962"/>
          </a:xfrm>
          <a:prstGeom prst="rect">
            <a:avLst/>
          </a:prstGeom>
        </p:spPr>
      </p:pic>
      <p:sp>
        <p:nvSpPr>
          <p:cNvPr id="34" name="TextBox 33">
            <a:extLst>
              <a:ext uri="{FF2B5EF4-FFF2-40B4-BE49-F238E27FC236}">
                <a16:creationId xmlns:a16="http://schemas.microsoft.com/office/drawing/2014/main" id="{7A8EC24F-D626-FC2E-E210-15840074E60A}"/>
              </a:ext>
            </a:extLst>
          </p:cNvPr>
          <p:cNvSpPr txBox="1"/>
          <p:nvPr/>
        </p:nvSpPr>
        <p:spPr>
          <a:xfrm>
            <a:off x="2251667" y="2628266"/>
            <a:ext cx="7848629" cy="1107996"/>
          </a:xfrm>
          <a:prstGeom prst="rect">
            <a:avLst/>
          </a:prstGeom>
          <a:solidFill>
            <a:schemeClr val="tx2"/>
          </a:solidFill>
        </p:spPr>
        <p:txBody>
          <a:bodyPr wrap="square" rtlCol="0">
            <a:spAutoFit/>
          </a:bodyPr>
          <a:lstStyle/>
          <a:p>
            <a:pPr algn="ctr"/>
            <a:r>
              <a:rPr lang="en-GB" sz="6600" dirty="0">
                <a:solidFill>
                  <a:schemeClr val="bg1"/>
                </a:solidFill>
                <a:latin typeface="+mj-lt"/>
              </a:rPr>
              <a:t>Alliance alumni</a:t>
            </a:r>
          </a:p>
        </p:txBody>
      </p:sp>
    </p:spTree>
    <p:extLst>
      <p:ext uri="{BB962C8B-B14F-4D97-AF65-F5344CB8AC3E}">
        <p14:creationId xmlns:p14="http://schemas.microsoft.com/office/powerpoint/2010/main" val="3822318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descr="Female photographer in Iceland">
            <a:extLst>
              <a:ext uri="{FF2B5EF4-FFF2-40B4-BE49-F238E27FC236}">
                <a16:creationId xmlns:a16="http://schemas.microsoft.com/office/drawing/2014/main" id="{1A559AF2-7C7F-05DA-5A75-F3EE4C5DD067}"/>
              </a:ext>
            </a:extLst>
          </p:cNvPr>
          <p:cNvSpPr/>
          <p:nvPr/>
        </p:nvSpPr>
        <p:spPr>
          <a:xfrm>
            <a:off x="7126006" y="736845"/>
            <a:ext cx="5533551" cy="4838331"/>
          </a:xfrm>
          <a:prstGeom prst="hexagon">
            <a:avLst>
              <a:gd name="adj" fmla="val 28486"/>
              <a:gd name="vf" fmla="val 115470"/>
            </a:avLst>
          </a:prstGeom>
          <a:blipFill dpi="0" rotWithShape="1">
            <a:blip r:embed="rId3" cstate="print">
              <a:extLst>
                <a:ext uri="{28A0092B-C50C-407E-A947-70E740481C1C}">
                  <a14:useLocalDpi xmlns:a14="http://schemas.microsoft.com/office/drawing/2010/main" val="0"/>
                </a:ext>
              </a:extLst>
            </a:blip>
            <a:srcRect/>
            <a:stretch>
              <a:fillRect l="-9641" r="-2151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5B386825-2FD2-2AF5-FB31-803AEF6FB5D5}"/>
              </a:ext>
            </a:extLst>
          </p:cNvPr>
          <p:cNvSpPr>
            <a:spLocks noGrp="1"/>
          </p:cNvSpPr>
          <p:nvPr>
            <p:ph type="ctrTitle"/>
          </p:nvPr>
        </p:nvSpPr>
        <p:spPr>
          <a:xfrm>
            <a:off x="556774" y="1624076"/>
            <a:ext cx="6154744" cy="3609848"/>
          </a:xfrm>
        </p:spPr>
        <p:txBody>
          <a:bodyPr>
            <a:normAutofit fontScale="90000"/>
          </a:bodyPr>
          <a:lstStyle/>
          <a:p>
            <a:r>
              <a:rPr lang="en-GB" sz="7200" b="1" dirty="0"/>
              <a:t>What do students and graduates say?</a:t>
            </a:r>
            <a:endParaRPr lang="en-GB" sz="7200" dirty="0"/>
          </a:p>
        </p:txBody>
      </p:sp>
    </p:spTree>
    <p:extLst>
      <p:ext uri="{BB962C8B-B14F-4D97-AF65-F5344CB8AC3E}">
        <p14:creationId xmlns:p14="http://schemas.microsoft.com/office/powerpoint/2010/main" val="2259958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CE9433-FC39-1AEC-1BD5-4278F3B7337B}"/>
              </a:ext>
            </a:extLst>
          </p:cNvPr>
          <p:cNvSpPr/>
          <p:nvPr/>
        </p:nvSpPr>
        <p:spPr>
          <a:xfrm>
            <a:off x="0" y="-76572"/>
            <a:ext cx="12192000" cy="147411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CDAB2CB-2244-9729-B644-F36B552A02C4}"/>
              </a:ext>
            </a:extLst>
          </p:cNvPr>
          <p:cNvSpPr txBox="1"/>
          <p:nvPr/>
        </p:nvSpPr>
        <p:spPr>
          <a:xfrm>
            <a:off x="340168" y="135028"/>
            <a:ext cx="115116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bg1"/>
                </a:solidFill>
                <a:effectLst/>
                <a:uLnTx/>
                <a:uFillTx/>
                <a:latin typeface="+mj-lt"/>
                <a:ea typeface="+mn-ea"/>
                <a:cs typeface="+mn-cs"/>
              </a:rPr>
              <a:t>What do students and graduates say about Alliance Universities?</a:t>
            </a:r>
          </a:p>
        </p:txBody>
      </p:sp>
      <p:pic>
        <p:nvPicPr>
          <p:cNvPr id="30" name="Picture 29" descr="A person in a flight suit standing in front of a plane&#10;&#10;Description automatically generated with medium confidence">
            <a:extLst>
              <a:ext uri="{FF2B5EF4-FFF2-40B4-BE49-F238E27FC236}">
                <a16:creationId xmlns:a16="http://schemas.microsoft.com/office/drawing/2014/main" id="{DF9BE2EE-726B-7F58-16BC-961D6C80ECD2}"/>
              </a:ext>
            </a:extLst>
          </p:cNvPr>
          <p:cNvPicPr>
            <a:picLocks noChangeAspect="1"/>
          </p:cNvPicPr>
          <p:nvPr/>
        </p:nvPicPr>
        <p:blipFill rotWithShape="1">
          <a:blip r:embed="rId3">
            <a:extLst>
              <a:ext uri="{28A0092B-C50C-407E-A947-70E740481C1C}">
                <a14:useLocalDpi xmlns:a14="http://schemas.microsoft.com/office/drawing/2010/main" val="0"/>
              </a:ext>
            </a:extLst>
          </a:blip>
          <a:srcRect l="21463" t="1721" r="8690" b="-23"/>
          <a:stretch/>
        </p:blipFill>
        <p:spPr>
          <a:xfrm>
            <a:off x="0" y="1397540"/>
            <a:ext cx="4745620" cy="4174334"/>
          </a:xfrm>
          <a:prstGeom prst="rect">
            <a:avLst/>
          </a:prstGeom>
        </p:spPr>
      </p:pic>
      <p:sp>
        <p:nvSpPr>
          <p:cNvPr id="10" name="TextBox 9">
            <a:extLst>
              <a:ext uri="{FF2B5EF4-FFF2-40B4-BE49-F238E27FC236}">
                <a16:creationId xmlns:a16="http://schemas.microsoft.com/office/drawing/2014/main" id="{F332BD96-5C25-01F7-9E7D-F23CA6AE9CF9}"/>
              </a:ext>
            </a:extLst>
          </p:cNvPr>
          <p:cNvSpPr txBox="1"/>
          <p:nvPr/>
        </p:nvSpPr>
        <p:spPr>
          <a:xfrm>
            <a:off x="199664" y="5757167"/>
            <a:ext cx="50089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err="1">
                <a:ln>
                  <a:noFill/>
                </a:ln>
                <a:effectLst/>
                <a:uLnTx/>
                <a:uFillTx/>
                <a:ea typeface="+mn-ea"/>
                <a:cs typeface="+mn-cs"/>
              </a:rPr>
              <a:t>Dr.</a:t>
            </a:r>
            <a:r>
              <a:rPr kumimoji="0" lang="en-GB" sz="1600" b="1" u="none" strike="noStrike" kern="1200" cap="none" spc="0" normalizeH="0" baseline="0" noProof="0" dirty="0">
                <a:ln>
                  <a:noFill/>
                </a:ln>
                <a:effectLst/>
                <a:uLnTx/>
                <a:uFillTx/>
                <a:ea typeface="+mn-ea"/>
                <a:cs typeface="+mn-cs"/>
              </a:rPr>
              <a:t> Samuel Nathan Richards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1" u="none" strike="noStrike" kern="1200" cap="none" spc="0" normalizeH="0" baseline="0" noProof="0" dirty="0">
                <a:ln>
                  <a:noFill/>
                </a:ln>
                <a:effectLst/>
                <a:uLnTx/>
                <a:uFillTx/>
                <a:ea typeface="+mn-ea"/>
                <a:cs typeface="+mn-cs"/>
              </a:rPr>
              <a:t>Studied: Astrophysics, University of Hertfordshire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1" u="none" strike="noStrike" kern="1200" cap="none" spc="0" normalizeH="0" baseline="0" noProof="0" dirty="0">
                <a:ln>
                  <a:noFill/>
                </a:ln>
                <a:effectLst/>
                <a:uLnTx/>
                <a:uFillTx/>
                <a:ea typeface="+mn-ea"/>
                <a:cs typeface="+mn-cs"/>
              </a:rPr>
              <a:t>Job: Mission Director &amp; Instrument Scientist, NASA</a:t>
            </a:r>
          </a:p>
        </p:txBody>
      </p:sp>
      <p:sp>
        <p:nvSpPr>
          <p:cNvPr id="2" name="Rectangle 1">
            <a:extLst>
              <a:ext uri="{FF2B5EF4-FFF2-40B4-BE49-F238E27FC236}">
                <a16:creationId xmlns:a16="http://schemas.microsoft.com/office/drawing/2014/main" id="{2228237E-036D-119D-1926-BD7400C8DD91}"/>
              </a:ext>
            </a:extLst>
          </p:cNvPr>
          <p:cNvSpPr/>
          <p:nvPr/>
        </p:nvSpPr>
        <p:spPr>
          <a:xfrm>
            <a:off x="4745620" y="1397540"/>
            <a:ext cx="7446380" cy="417433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64A6C7E-8C9C-7BEA-9932-D7FDA65417B0}"/>
              </a:ext>
            </a:extLst>
          </p:cNvPr>
          <p:cNvSpPr txBox="1"/>
          <p:nvPr/>
        </p:nvSpPr>
        <p:spPr>
          <a:xfrm>
            <a:off x="5690343" y="2433180"/>
            <a:ext cx="5556933" cy="3354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485FEB"/>
                </a:solidFill>
                <a:effectLst/>
                <a:uLnTx/>
                <a:uFillTx/>
                <a:ea typeface="+mn-ea"/>
                <a:cs typeface="+mn-cs"/>
              </a:rPr>
              <a:t>The lecturers were world-class, active astronomers, so each class was dynamic to the ever-changing knowledge of their respective fields of research. Their willingness to accept keen students for extracurricular research projects gave me early first-hand experience of the career I was about to launch myself into.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u="none" strike="noStrike" kern="1200" cap="none" spc="0" normalizeH="0" baseline="0" noProof="0" dirty="0">
              <a:ln>
                <a:noFill/>
              </a:ln>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u="none" strike="noStrike" kern="1200" cap="none" spc="0" normalizeH="0" baseline="0" noProof="0" dirty="0">
              <a:ln>
                <a:noFill/>
              </a:ln>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u="none" strike="noStrike" kern="1200" cap="none" spc="0" normalizeH="0" baseline="0" noProof="0" dirty="0">
              <a:ln>
                <a:noFill/>
              </a:ln>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u="none" strike="noStrike" kern="1200" cap="none" spc="0" normalizeH="0" baseline="0" noProof="0" dirty="0">
              <a:ln>
                <a:noFill/>
              </a:ln>
              <a:effectLst/>
              <a:uLnTx/>
              <a:uFillTx/>
              <a:ea typeface="+mn-ea"/>
              <a:cs typeface="+mn-cs"/>
            </a:endParaRPr>
          </a:p>
        </p:txBody>
      </p:sp>
      <p:pic>
        <p:nvPicPr>
          <p:cNvPr id="8" name="Graphic 7">
            <a:extLst>
              <a:ext uri="{FF2B5EF4-FFF2-40B4-BE49-F238E27FC236}">
                <a16:creationId xmlns:a16="http://schemas.microsoft.com/office/drawing/2014/main" id="{79AA7C87-1D49-0867-ED6C-868819E17D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12234" y="1609139"/>
            <a:ext cx="713152" cy="590195"/>
          </a:xfrm>
          <a:prstGeom prst="rect">
            <a:avLst/>
          </a:prstGeom>
        </p:spPr>
      </p:pic>
    </p:spTree>
    <p:extLst>
      <p:ext uri="{BB962C8B-B14F-4D97-AF65-F5344CB8AC3E}">
        <p14:creationId xmlns:p14="http://schemas.microsoft.com/office/powerpoint/2010/main" val="939409958"/>
      </p:ext>
    </p:extLst>
  </p:cSld>
  <p:clrMapOvr>
    <a:masterClrMapping/>
  </p:clrMapOvr>
</p:sld>
</file>

<file path=ppt/theme/theme1.xml><?xml version="1.0" encoding="utf-8"?>
<a:theme xmlns:a="http://schemas.openxmlformats.org/drawingml/2006/main" name="Office Theme">
  <a:themeElements>
    <a:clrScheme name="University Alliance colours">
      <a:dk1>
        <a:sysClr val="windowText" lastClr="000000"/>
      </a:dk1>
      <a:lt1>
        <a:sysClr val="window" lastClr="FFFFFF"/>
      </a:lt1>
      <a:dk2>
        <a:srgbClr val="495EEB"/>
      </a:dk2>
      <a:lt2>
        <a:srgbClr val="EFF4F5"/>
      </a:lt2>
      <a:accent1>
        <a:srgbClr val="7DE9F0"/>
      </a:accent1>
      <a:accent2>
        <a:srgbClr val="FFBDF2"/>
      </a:accent2>
      <a:accent3>
        <a:srgbClr val="FF595C"/>
      </a:accent3>
      <a:accent4>
        <a:srgbClr val="00634F"/>
      </a:accent4>
      <a:accent5>
        <a:srgbClr val="495EEB"/>
      </a:accent5>
      <a:accent6>
        <a:srgbClr val="000000"/>
      </a:accent6>
      <a:hlink>
        <a:srgbClr val="4472C4"/>
      </a:hlink>
      <a:folHlink>
        <a:srgbClr val="7DE9F0"/>
      </a:folHlink>
    </a:clrScheme>
    <a:fontScheme name="University Alliance Fonts 2">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A White Blue Basic Template" id="{69436C23-2B16-4CF9-8D9A-BF8B6453A66C}" vid="{DCFFE9D9-5DAE-45C9-885E-79465BCDBA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2932</TotalTime>
  <Words>2538</Words>
  <Application>Microsoft Office PowerPoint</Application>
  <PresentationFormat>Widescreen</PresentationFormat>
  <Paragraphs>207</Paragraphs>
  <Slides>28</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 BOLD</vt:lpstr>
      <vt:lpstr>Avenir Light</vt:lpstr>
      <vt:lpstr>Calibri</vt:lpstr>
      <vt:lpstr>Nunito Sans</vt:lpstr>
      <vt:lpstr>Office Theme</vt:lpstr>
      <vt:lpstr>PowerPoint Presentation</vt:lpstr>
      <vt:lpstr>Introducing University Alliance</vt:lpstr>
      <vt:lpstr>Alliance universities Leading professional and technical universities</vt:lpstr>
      <vt:lpstr>What is a professional and technical university? </vt:lpstr>
      <vt:lpstr>What does this look like for students? </vt:lpstr>
      <vt:lpstr>University Alliance: Facts &amp; Stats</vt:lpstr>
      <vt:lpstr>PowerPoint Presentation</vt:lpstr>
      <vt:lpstr>What do students and graduates say?</vt:lpstr>
      <vt:lpstr>PowerPoint Presentation</vt:lpstr>
      <vt:lpstr>PowerPoint Presentation</vt:lpstr>
      <vt:lpstr>PowerPoint Presentation</vt:lpstr>
      <vt:lpstr>A changing world: the future of work</vt:lpstr>
      <vt:lpstr>PowerPoint Presentation</vt:lpstr>
      <vt:lpstr>PowerPoint Presentation</vt:lpstr>
      <vt:lpstr>PowerPoint Presentation</vt:lpstr>
      <vt:lpstr>PowerPoint Presentation</vt:lpstr>
      <vt:lpstr>The UA way: Embedded employability</vt:lpstr>
      <vt:lpstr>PowerPoint Presentation</vt:lpstr>
      <vt:lpstr>PowerPoint Presentation</vt:lpstr>
      <vt:lpstr>PowerPoint Presentation</vt:lpstr>
      <vt:lpstr>PowerPoint Presentation</vt:lpstr>
      <vt:lpstr>Questions to discuss</vt:lpstr>
      <vt:lpstr>PowerPoint Presentation</vt:lpstr>
      <vt:lpstr>The essentials</vt:lpstr>
      <vt:lpstr>PowerPoint Presentation</vt:lpstr>
      <vt:lpstr>PowerPoint Presentation</vt:lpstr>
      <vt:lpstr>PowerPoint Presentation</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Walton</dc:creator>
  <cp:lastModifiedBy>Annie Bell</cp:lastModifiedBy>
  <cp:revision>292</cp:revision>
  <dcterms:created xsi:type="dcterms:W3CDTF">2020-10-30T11:12:39Z</dcterms:created>
  <dcterms:modified xsi:type="dcterms:W3CDTF">2025-03-07T17:42:17Z</dcterms:modified>
</cp:coreProperties>
</file>